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306" r:id="rId3"/>
    <p:sldId id="307" r:id="rId4"/>
    <p:sldId id="308" r:id="rId5"/>
    <p:sldId id="309" r:id="rId6"/>
    <p:sldId id="310" r:id="rId7"/>
    <p:sldId id="311" r:id="rId8"/>
    <p:sldId id="312" r:id="rId9"/>
    <p:sldId id="313" r:id="rId10"/>
    <p:sldId id="314" r:id="rId11"/>
    <p:sldId id="315" r:id="rId12"/>
    <p:sldId id="316" r:id="rId13"/>
    <p:sldId id="317" r:id="rId14"/>
    <p:sldId id="318" r:id="rId15"/>
    <p:sldId id="319" r:id="rId16"/>
    <p:sldId id="320" r:id="rId17"/>
    <p:sldId id="321" r:id="rId18"/>
    <p:sldId id="322" r:id="rId19"/>
    <p:sldId id="323" r:id="rId20"/>
    <p:sldId id="324" r:id="rId21"/>
    <p:sldId id="325" r:id="rId22"/>
    <p:sldId id="326" r:id="rId23"/>
    <p:sldId id="327" r:id="rId24"/>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4612" autoAdjust="0"/>
  </p:normalViewPr>
  <p:slideViewPr>
    <p:cSldViewPr snapToGrid="0" snapToObjects="1">
      <p:cViewPr varScale="1">
        <p:scale>
          <a:sx n="142" d="100"/>
          <a:sy n="142" d="100"/>
        </p:scale>
        <p:origin x="300" y="120"/>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191855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0F43B5-27D8-824C-B2DE-33AB2BBE4F86}" type="datetimeFigureOut">
              <a:rPr lang="en-US" smtClean="0"/>
              <a:t>7/15/2022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3261975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0F43B5-27D8-824C-B2DE-33AB2BBE4F86}" type="datetimeFigureOut">
              <a:rPr lang="en-US" smtClean="0"/>
              <a:t>7/15/2022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4255450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7200" y="2891125"/>
            <a:ext cx="4713461" cy="1102519"/>
          </a:xfrm>
        </p:spPr>
        <p:txBody>
          <a:bodyPr/>
          <a:lstStyle>
            <a:lvl1pPr>
              <a:defRPr>
                <a:effectLst>
                  <a:outerShdw blurRad="50800" dist="38100" dir="2700000" algn="tl" rotWithShape="0">
                    <a:srgbClr val="000000">
                      <a:alpha val="43000"/>
                    </a:srgbClr>
                  </a:outerShdw>
                </a:effectLst>
              </a:defRPr>
            </a:lvl1pPr>
          </a:lstStyle>
          <a:p>
            <a:r>
              <a:rPr lang="en-US" dirty="0"/>
              <a:t>Sermon Title</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ext Placeholder 6"/>
          <p:cNvSpPr>
            <a:spLocks noGrp="1"/>
          </p:cNvSpPr>
          <p:nvPr>
            <p:ph type="body" sz="quarter" idx="13" hasCustomPrompt="1"/>
          </p:nvPr>
        </p:nvSpPr>
        <p:spPr>
          <a:xfrm>
            <a:off x="457200" y="4111772"/>
            <a:ext cx="4713288" cy="436563"/>
          </a:xfrm>
        </p:spPr>
        <p:txBody>
          <a:bodyPr/>
          <a:lstStyle>
            <a:lvl1pPr algn="ctr">
              <a:defRPr baseline="0"/>
            </a:lvl1pPr>
          </a:lstStyle>
          <a:p>
            <a:pPr lvl="0"/>
            <a:r>
              <a:rPr lang="en-US" dirty="0"/>
              <a:t>Presenter</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84091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ible Vers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Bible verse</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285900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3155337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ble verse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13157"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6"/>
          <p:cNvSpPr>
            <a:spLocks noGrp="1"/>
          </p:cNvSpPr>
          <p:nvPr>
            <p:ph type="pic" sz="quarter" idx="15"/>
          </p:nvPr>
        </p:nvSpPr>
        <p:spPr>
          <a:xfrm>
            <a:off x="0" y="1"/>
            <a:ext cx="9143999" cy="5143499"/>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10" name="Date Placeholder 9"/>
          <p:cNvSpPr>
            <a:spLocks noGrp="1"/>
          </p:cNvSpPr>
          <p:nvPr>
            <p:ph type="dt" sz="half" idx="10"/>
          </p:nvPr>
        </p:nvSpPr>
        <p:spPr/>
        <p:txBody>
          <a:bodyPr/>
          <a:lstStyle/>
          <a:p>
            <a:fld id="{5B0F43B5-27D8-824C-B2DE-33AB2BBE4F86}" type="datetimeFigureOut">
              <a:rPr lang="en-US" smtClean="0"/>
              <a:t>7/15/2022</a:t>
            </a:fld>
            <a:endParaRPr lang="en-US"/>
          </a:p>
        </p:txBody>
      </p:sp>
      <p:sp>
        <p:nvSpPr>
          <p:cNvPr id="11" name="Footer Placeholder 10"/>
          <p:cNvSpPr>
            <a:spLocks noGrp="1"/>
          </p:cNvSpPr>
          <p:nvPr>
            <p:ph type="ftr" sz="quarter" idx="11"/>
          </p:nvPr>
        </p:nvSpPr>
        <p:spPr/>
        <p:txBody>
          <a:bodyPr/>
          <a:lstStyle/>
          <a:p>
            <a:endParaRPr lang="en-US"/>
          </a:p>
        </p:txBody>
      </p:sp>
      <p:sp>
        <p:nvSpPr>
          <p:cNvPr id="12" name="Slide Number Placeholder 11"/>
          <p:cNvSpPr>
            <a:spLocks noGrp="1"/>
          </p:cNvSpPr>
          <p:nvPr>
            <p:ph type="sldNum" sz="quarter" idx="12"/>
          </p:nvPr>
        </p:nvSpPr>
        <p:spPr/>
        <p:txBody>
          <a:bodyPr/>
          <a:lstStyle/>
          <a:p>
            <a:fld id="{7360D60D-3A96-DD4E-85F9-80978A27BCC8}" type="slidenum">
              <a:rPr lang="en-US" smtClean="0"/>
              <a:t>‹#›</a:t>
            </a:fld>
            <a:endParaRPr lang="en-US"/>
          </a:p>
        </p:txBody>
      </p:sp>
      <p:sp>
        <p:nvSpPr>
          <p:cNvPr id="15" name="Content Placeholder 2"/>
          <p:cNvSpPr>
            <a:spLocks noGrp="1"/>
          </p:cNvSpPr>
          <p:nvPr>
            <p:ph idx="14" hasCustomPrompt="1"/>
          </p:nvPr>
        </p:nvSpPr>
        <p:spPr>
          <a:xfrm>
            <a:off x="457201" y="288750"/>
            <a:ext cx="4225338" cy="3394472"/>
          </a:xfrm>
        </p:spPr>
        <p:txBody>
          <a:bodyPr/>
          <a:lstStyle>
            <a:lvl1pPr>
              <a:defRPr baseline="0"/>
            </a:lvl1pPr>
          </a:lstStyle>
          <a:p>
            <a:pPr lvl="0"/>
            <a:r>
              <a:rPr lang="en-US" dirty="0"/>
              <a:t>Bible verse</a:t>
            </a:r>
          </a:p>
        </p:txBody>
      </p:sp>
      <p:sp>
        <p:nvSpPr>
          <p:cNvPr id="13"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3597505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04316"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8"/>
          <p:cNvSpPr>
            <a:spLocks noGrp="1"/>
          </p:cNvSpPr>
          <p:nvPr>
            <p:ph type="pic" sz="quarter" idx="14"/>
          </p:nvPr>
        </p:nvSpPr>
        <p:spPr>
          <a:xfrm>
            <a:off x="0" y="0"/>
            <a:ext cx="9144000" cy="5143500"/>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13"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14" name="Content Placeholder 2"/>
          <p:cNvSpPr>
            <a:spLocks noGrp="1"/>
          </p:cNvSpPr>
          <p:nvPr>
            <p:ph idx="13"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1479865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3046484"/>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1921343"/>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13579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0F43B5-27D8-824C-B2DE-33AB2BBE4F86}" type="datetimeFigureOut">
              <a:rPr lang="en-US" smtClean="0"/>
              <a:t>7/15/2022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25615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57200"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457200"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0F43B5-27D8-824C-B2DE-33AB2BBE4F86}" type="datetimeFigureOut">
              <a:rPr lang="en-US" smtClean="0"/>
              <a:t>7/15/2022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907927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B0F43B5-27D8-824C-B2DE-33AB2BBE4F86}" type="datetimeFigureOut">
              <a:rPr lang="en-US" smtClean="0"/>
              <a:t>7/15/2022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7360D60D-3A96-DD4E-85F9-80978A27BCC8}" type="slidenum">
              <a:rPr lang="en-US" smtClean="0"/>
              <a:t>‹#›</a:t>
            </a:fld>
            <a:endParaRPr lang="en-US"/>
          </a:p>
        </p:txBody>
      </p:sp>
    </p:spTree>
    <p:extLst>
      <p:ext uri="{BB962C8B-B14F-4D97-AF65-F5344CB8AC3E}">
        <p14:creationId xmlns:p14="http://schemas.microsoft.com/office/powerpoint/2010/main" val="153928197"/>
      </p:ext>
    </p:extLst>
  </p:cSld>
  <p:clrMap bg1="lt1" tx1="dk1" bg2="lt2" tx2="dk2" accent1="accent1" accent2="accent2" accent3="accent3" accent4="accent4" accent5="accent5" accent6="accent6" hlink="hlink" folHlink="folHlink"/>
  <p:sldLayoutIdLst>
    <p:sldLayoutId id="2147483663" r:id="rId1"/>
    <p:sldLayoutId id="2147483649" r:id="rId2"/>
    <p:sldLayoutId id="2147483650" r:id="rId3"/>
    <p:sldLayoutId id="2147483660" r:id="rId4"/>
    <p:sldLayoutId id="2147483661" r:id="rId5"/>
    <p:sldLayoutId id="2147483662" r:id="rId6"/>
    <p:sldLayoutId id="2147483651" r:id="rId7"/>
    <p:sldLayoutId id="2147483655" r:id="rId8"/>
    <p:sldLayoutId id="2147483657" r:id="rId9"/>
    <p:sldLayoutId id="2147483652" r:id="rId10"/>
    <p:sldLayoutId id="2147483653" r:id="rId11"/>
  </p:sldLayoutIdLst>
  <p:txStyles>
    <p:titleStyle>
      <a:lvl1pPr algn="ctr" defTabSz="457200" rtl="0" eaLnBrk="1" latinLnBrk="0" hangingPunct="1">
        <a:spcBef>
          <a:spcPct val="0"/>
        </a:spcBef>
        <a:buNone/>
        <a:defRPr sz="4400" b="1" kern="1200">
          <a:solidFill>
            <a:schemeClr val="bg1"/>
          </a:solidFill>
          <a:effectLst>
            <a:outerShdw blurRad="50800" dist="38100" dir="2700000" algn="tl" rotWithShape="0">
              <a:srgbClr val="000000">
                <a:alpha val="43000"/>
              </a:srgbClr>
            </a:outerShdw>
          </a:effectLst>
          <a:latin typeface="+mj-lt"/>
          <a:ea typeface="+mj-ea"/>
          <a:cs typeface="+mj-cs"/>
        </a:defRPr>
      </a:lvl1pPr>
    </p:titleStyle>
    <p:bodyStyle>
      <a:lvl1pPr marL="0" indent="0" algn="l" defTabSz="457200" rtl="0" eaLnBrk="1" latinLnBrk="0" hangingPunct="1">
        <a:spcBef>
          <a:spcPct val="20000"/>
        </a:spcBef>
        <a:buFont typeface="Arial"/>
        <a:buNone/>
        <a:defRPr sz="3200" kern="1200">
          <a:solidFill>
            <a:srgbClr val="FFFFFF"/>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FFFFFF"/>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FFFFFF"/>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FFFFFF"/>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FFFFFF"/>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5368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FFA442-AC79-456D-84C4-85E8605CA942}"/>
              </a:ext>
            </a:extLst>
          </p:cNvPr>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rPr>
              <a:t>8.  How did Jesus say that we demonstrate our love for Him?</a:t>
            </a:r>
            <a:br>
              <a:rPr lang="en-US" dirty="0">
                <a:effectLst/>
              </a:rPr>
            </a:br>
            <a:endParaRPr lang="en-US" dirty="0"/>
          </a:p>
        </p:txBody>
      </p:sp>
      <p:sp>
        <p:nvSpPr>
          <p:cNvPr id="3" name="Text Placeholder 2">
            <a:extLst>
              <a:ext uri="{FF2B5EF4-FFF2-40B4-BE49-F238E27FC236}">
                <a16:creationId xmlns:a16="http://schemas.microsoft.com/office/drawing/2014/main" id="{78C15C4B-16B5-404E-866C-3A9D5A3CC5F1}"/>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66716F22-A1FC-4552-A1D9-EEE798C41F92}"/>
              </a:ext>
            </a:extLst>
          </p:cNvPr>
          <p:cNvSpPr>
            <a:spLocks noGrp="1"/>
          </p:cNvSpPr>
          <p:nvPr>
            <p:ph sz="half" idx="2"/>
          </p:nvPr>
        </p:nvSpPr>
        <p:spPr>
          <a:xfrm>
            <a:off x="457200" y="1631156"/>
            <a:ext cx="5529784" cy="2963466"/>
          </a:xfrm>
        </p:spPr>
        <p:txBody>
          <a:bodyPr/>
          <a:lstStyle/>
          <a:p>
            <a:r>
              <a:rPr lang="en-US" sz="2800" b="1" i="1" dirty="0">
                <a:solidFill>
                  <a:srgbClr val="FFC000"/>
                </a:solidFill>
                <a:effectLst>
                  <a:outerShdw blurRad="38100" dist="38100" dir="2700000" algn="tl">
                    <a:srgbClr val="000000">
                      <a:alpha val="43137"/>
                    </a:srgbClr>
                  </a:outerShdw>
                </a:effectLst>
              </a:rPr>
              <a:t>John 14:15</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If you love Me</a:t>
            </a:r>
            <a:r>
              <a:rPr lang="en-US" sz="2800" i="1" dirty="0">
                <a:solidFill>
                  <a:srgbClr val="FF9900"/>
                </a:solidFill>
                <a:effectLst>
                  <a:outerShdw blurRad="38100" dist="38100" dir="2700000" algn="tl">
                    <a:srgbClr val="000000">
                      <a:alpha val="43137"/>
                    </a:srgbClr>
                  </a:outerShdw>
                </a:effectLst>
              </a:rPr>
              <a:t>,</a:t>
            </a:r>
            <a:r>
              <a:rPr lang="en-US" sz="2800" i="1" u="sng" dirty="0">
                <a:solidFill>
                  <a:srgbClr val="FF9900"/>
                </a:solidFill>
                <a:effectLst>
                  <a:outerShdw blurRad="38100" dist="38100" dir="2700000" algn="tl">
                    <a:srgbClr val="000000">
                      <a:alpha val="43137"/>
                    </a:srgbClr>
                  </a:outerShdw>
                </a:effectLst>
              </a:rPr>
              <a:t> keep</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My commandments.</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C9C84DF2-3B3E-41BB-BADF-60F4EB4A1C43}"/>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133C2FC0-CE57-4091-A1B9-E96974529F5E}"/>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21201902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AC6FE5-78C7-4533-B441-2A17A8E256FA}"/>
              </a:ext>
            </a:extLst>
          </p:cNvPr>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rPr>
              <a:t>9.  What three angelic messages will God's end-time church be preaching?</a:t>
            </a:r>
            <a:br>
              <a:rPr lang="en-US" dirty="0">
                <a:effectLst/>
              </a:rPr>
            </a:br>
            <a:endParaRPr lang="en-US" dirty="0"/>
          </a:p>
        </p:txBody>
      </p:sp>
      <p:sp>
        <p:nvSpPr>
          <p:cNvPr id="3" name="Text Placeholder 2">
            <a:extLst>
              <a:ext uri="{FF2B5EF4-FFF2-40B4-BE49-F238E27FC236}">
                <a16:creationId xmlns:a16="http://schemas.microsoft.com/office/drawing/2014/main" id="{89041D96-8357-449D-923A-05724F943A91}"/>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5F1925CC-21B3-4684-8184-FE432F87E47D}"/>
              </a:ext>
            </a:extLst>
          </p:cNvPr>
          <p:cNvSpPr>
            <a:spLocks noGrp="1"/>
          </p:cNvSpPr>
          <p:nvPr>
            <p:ph sz="half" idx="2"/>
          </p:nvPr>
        </p:nvSpPr>
        <p:spPr>
          <a:xfrm>
            <a:off x="457199" y="1151335"/>
            <a:ext cx="6123811" cy="3992165"/>
          </a:xfrm>
        </p:spPr>
        <p:txBody>
          <a:bodyPr>
            <a:normAutofit fontScale="92500" lnSpcReduction="20000"/>
          </a:bodyPr>
          <a:lstStyle/>
          <a:p>
            <a:r>
              <a:rPr lang="en-US" sz="3000" b="1" i="1" dirty="0">
                <a:solidFill>
                  <a:srgbClr val="FFC000"/>
                </a:solidFill>
                <a:effectLst>
                  <a:outerShdw blurRad="38100" dist="38100" dir="2700000" algn="tl">
                    <a:srgbClr val="000000">
                      <a:alpha val="43137"/>
                    </a:srgbClr>
                  </a:outerShdw>
                </a:effectLst>
              </a:rPr>
              <a:t>Revelation 14:7</a:t>
            </a:r>
            <a:r>
              <a:rPr lang="en-US" sz="3000" b="1" dirty="0">
                <a:solidFill>
                  <a:srgbClr val="FFC000"/>
                </a:solidFill>
                <a:effectLst>
                  <a:outerShdw blurRad="38100" dist="38100" dir="2700000" algn="tl">
                    <a:srgbClr val="000000">
                      <a:alpha val="43137"/>
                    </a:srgbClr>
                  </a:outerShdw>
                </a:effectLst>
              </a:rPr>
              <a:t>   </a:t>
            </a:r>
            <a:r>
              <a:rPr lang="en-US" sz="3000" dirty="0">
                <a:effectLst>
                  <a:outerShdw blurRad="38100" dist="38100" dir="2700000" algn="tl">
                    <a:srgbClr val="000000">
                      <a:alpha val="43137"/>
                    </a:srgbClr>
                  </a:outerShdw>
                </a:effectLst>
              </a:rPr>
              <a:t>…</a:t>
            </a:r>
            <a:r>
              <a:rPr lang="en-US" sz="3000" b="1" dirty="0">
                <a:effectLst>
                  <a:outerShdw blurRad="38100" dist="38100" dir="2700000" algn="tl">
                    <a:srgbClr val="000000">
                      <a:alpha val="43137"/>
                    </a:srgbClr>
                  </a:outerShdw>
                </a:effectLst>
              </a:rPr>
              <a:t> </a:t>
            </a:r>
            <a:r>
              <a:rPr lang="en-US" sz="3000" i="1" dirty="0">
                <a:effectLst>
                  <a:outerShdw blurRad="38100" dist="38100" dir="2700000" algn="tl">
                    <a:srgbClr val="000000">
                      <a:alpha val="43137"/>
                    </a:srgbClr>
                  </a:outerShdw>
                </a:effectLst>
              </a:rPr>
              <a:t>Fear God and give glory to Him, for the hour of His </a:t>
            </a:r>
            <a:r>
              <a:rPr lang="en-US" sz="3000" i="1" u="sng" dirty="0">
                <a:solidFill>
                  <a:srgbClr val="FF9900"/>
                </a:solidFill>
                <a:effectLst>
                  <a:outerShdw blurRad="38100" dist="38100" dir="2700000" algn="tl">
                    <a:srgbClr val="000000">
                      <a:alpha val="43137"/>
                    </a:srgbClr>
                  </a:outerShdw>
                </a:effectLst>
              </a:rPr>
              <a:t>judgment</a:t>
            </a:r>
            <a:r>
              <a:rPr lang="en-US" sz="3000" i="1" dirty="0">
                <a:effectLst>
                  <a:outerShdw blurRad="38100" dist="38100" dir="2700000" algn="tl">
                    <a:srgbClr val="000000">
                      <a:alpha val="43137"/>
                    </a:srgbClr>
                  </a:outerShdw>
                </a:effectLst>
              </a:rPr>
              <a:t> has come; and worship Him who made heaven and earth, the sea and springs of water.</a:t>
            </a:r>
            <a:endParaRPr lang="en-US" sz="3000" dirty="0">
              <a:effectLst>
                <a:outerShdw blurRad="38100" dist="38100" dir="2700000" algn="tl">
                  <a:srgbClr val="000000">
                    <a:alpha val="43137"/>
                  </a:srgbClr>
                </a:outerShdw>
              </a:effectLst>
            </a:endParaRPr>
          </a:p>
          <a:p>
            <a:r>
              <a:rPr lang="en-US" sz="3000" b="1" i="1" dirty="0">
                <a:solidFill>
                  <a:srgbClr val="FFC000"/>
                </a:solidFill>
                <a:effectLst>
                  <a:outerShdw blurRad="38100" dist="38100" dir="2700000" algn="tl">
                    <a:srgbClr val="000000">
                      <a:alpha val="43137"/>
                    </a:srgbClr>
                  </a:outerShdw>
                </a:effectLst>
              </a:rPr>
              <a:t>Revelation 14:8</a:t>
            </a:r>
            <a:r>
              <a:rPr lang="en-US" sz="3000" i="1" dirty="0">
                <a:solidFill>
                  <a:srgbClr val="FFC000"/>
                </a:solidFill>
                <a:effectLst>
                  <a:outerShdw blurRad="38100" dist="38100" dir="2700000" algn="tl">
                    <a:srgbClr val="000000">
                      <a:alpha val="43137"/>
                    </a:srgbClr>
                  </a:outerShdw>
                </a:effectLst>
              </a:rPr>
              <a:t>   </a:t>
            </a:r>
            <a:r>
              <a:rPr lang="en-US" sz="3000" i="1" dirty="0">
                <a:effectLst>
                  <a:outerShdw blurRad="38100" dist="38100" dir="2700000" algn="tl">
                    <a:srgbClr val="000000">
                      <a:alpha val="43137"/>
                    </a:srgbClr>
                  </a:outerShdw>
                </a:effectLst>
              </a:rPr>
              <a:t>And another angel followed, saying, "Babylon is</a:t>
            </a:r>
            <a:r>
              <a:rPr lang="en-US" sz="3000" i="1" u="sng" dirty="0">
                <a:solidFill>
                  <a:srgbClr val="FF9900"/>
                </a:solidFill>
                <a:effectLst>
                  <a:outerShdw blurRad="38100" dist="38100" dir="2700000" algn="tl">
                    <a:srgbClr val="000000">
                      <a:alpha val="43137"/>
                    </a:srgbClr>
                  </a:outerShdw>
                </a:effectLst>
              </a:rPr>
              <a:t> fallen</a:t>
            </a:r>
            <a:r>
              <a:rPr lang="en-US" sz="3000" i="1" dirty="0">
                <a:effectLst>
                  <a:outerShdw blurRad="38100" dist="38100" dir="2700000" algn="tl">
                    <a:srgbClr val="000000">
                      <a:alpha val="43137"/>
                    </a:srgbClr>
                  </a:outerShdw>
                </a:effectLst>
              </a:rPr>
              <a:t>, is fallen, that great city, because she has made all nations drink of the wine of the wrath of her fornication."</a:t>
            </a:r>
            <a:endParaRPr lang="en-US" sz="30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95A2FFFB-AEE9-49C5-AB80-41ADC865FD3E}"/>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74B86D3D-619D-4B0E-B8B0-CA4A9D608C98}"/>
              </a:ext>
            </a:extLst>
          </p:cNvPr>
          <p:cNvSpPr>
            <a:spLocks noGrp="1"/>
          </p:cNvSpPr>
          <p:nvPr>
            <p:ph sz="quarter" idx="4"/>
          </p:nvPr>
        </p:nvSpPr>
        <p:spPr/>
        <p:txBody>
          <a:bodyPr>
            <a:normAutofit fontScale="92500" lnSpcReduction="20000"/>
          </a:bodyPr>
          <a:lstStyle/>
          <a:p>
            <a:endParaRPr lang="en-US"/>
          </a:p>
        </p:txBody>
      </p:sp>
    </p:spTree>
    <p:extLst>
      <p:ext uri="{BB962C8B-B14F-4D97-AF65-F5344CB8AC3E}">
        <p14:creationId xmlns:p14="http://schemas.microsoft.com/office/powerpoint/2010/main" val="32757973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458239-C76B-4F44-A8E6-E212C433C386}"/>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3DB74554-24DA-484C-B161-DC81241035F5}"/>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98F91BC1-2094-46DC-818D-8021D3459DD3}"/>
              </a:ext>
            </a:extLst>
          </p:cNvPr>
          <p:cNvSpPr>
            <a:spLocks noGrp="1"/>
          </p:cNvSpPr>
          <p:nvPr>
            <p:ph sz="half" idx="2"/>
          </p:nvPr>
        </p:nvSpPr>
        <p:spPr>
          <a:xfrm>
            <a:off x="457199" y="1631156"/>
            <a:ext cx="5576505" cy="2963466"/>
          </a:xfrm>
        </p:spPr>
        <p:txBody>
          <a:bodyPr>
            <a:normAutofit lnSpcReduction="10000"/>
          </a:bodyPr>
          <a:lstStyle/>
          <a:p>
            <a:r>
              <a:rPr lang="en-US" sz="2800" b="1" i="1" dirty="0">
                <a:solidFill>
                  <a:srgbClr val="FFC000"/>
                </a:solidFill>
                <a:effectLst>
                  <a:outerShdw blurRad="38100" dist="38100" dir="2700000" algn="tl">
                    <a:srgbClr val="000000">
                      <a:alpha val="43137"/>
                    </a:srgbClr>
                  </a:outerShdw>
                </a:effectLst>
              </a:rPr>
              <a:t>Revelation 14:9, 10</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Then a third angel followed them, saying with a loud voice, "If anyone worships the beast and his image, and receives his </a:t>
            </a:r>
            <a:r>
              <a:rPr lang="en-US" sz="2800" i="1" u="sng" dirty="0">
                <a:solidFill>
                  <a:srgbClr val="FF9900"/>
                </a:solidFill>
                <a:effectLst>
                  <a:outerShdw blurRad="38100" dist="38100" dir="2700000" algn="tl">
                    <a:srgbClr val="000000">
                      <a:alpha val="43137"/>
                    </a:srgbClr>
                  </a:outerShdw>
                </a:effectLst>
              </a:rPr>
              <a:t>mark</a:t>
            </a:r>
            <a:r>
              <a:rPr lang="en-US" sz="2800" i="1" dirty="0">
                <a:effectLst>
                  <a:outerShdw blurRad="38100" dist="38100" dir="2700000" algn="tl">
                    <a:srgbClr val="000000">
                      <a:alpha val="43137"/>
                    </a:srgbClr>
                  </a:outerShdw>
                </a:effectLst>
              </a:rPr>
              <a:t> on his forehead or on his hand, he himself shall also drink of the wine of the wrath of God, ... </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96187601-CAE5-4F94-83E6-F2C6EAE16A54}"/>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2B046AE9-E914-4ABE-B85A-391C8402C070}"/>
              </a:ext>
            </a:extLst>
          </p:cNvPr>
          <p:cNvSpPr>
            <a:spLocks noGrp="1"/>
          </p:cNvSpPr>
          <p:nvPr>
            <p:ph sz="quarter" idx="4"/>
          </p:nvPr>
        </p:nvSpPr>
        <p:spPr/>
        <p:txBody>
          <a:bodyPr>
            <a:normAutofit lnSpcReduction="10000"/>
          </a:bodyPr>
          <a:lstStyle/>
          <a:p>
            <a:endParaRPr lang="en-US"/>
          </a:p>
        </p:txBody>
      </p:sp>
    </p:spTree>
    <p:extLst>
      <p:ext uri="{BB962C8B-B14F-4D97-AF65-F5344CB8AC3E}">
        <p14:creationId xmlns:p14="http://schemas.microsoft.com/office/powerpoint/2010/main" val="18988299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6B7055-2D7E-411D-BA22-6C211F24B120}"/>
              </a:ext>
            </a:extLst>
          </p:cNvPr>
          <p:cNvSpPr>
            <a:spLocks noGrp="1"/>
          </p:cNvSpPr>
          <p:nvPr>
            <p:ph type="title"/>
          </p:nvPr>
        </p:nvSpPr>
        <p:spPr/>
        <p:txBody>
          <a:bodyPr>
            <a:noAutofit/>
          </a:bodyPr>
          <a:lstStyle/>
          <a:p>
            <a:pPr algn="l"/>
            <a:r>
              <a:rPr lang="en-US" sz="2800" dirty="0">
                <a:solidFill>
                  <a:srgbClr val="00B0F0"/>
                </a:solidFill>
                <a:effectLst>
                  <a:outerShdw blurRad="38100" dist="38100" dir="2700000" algn="tl">
                    <a:srgbClr val="000000">
                      <a:alpha val="43137"/>
                    </a:srgbClr>
                  </a:outerShdw>
                </a:effectLst>
              </a:rPr>
              <a:t>10.  To whom will God's church preach these messages?</a:t>
            </a:r>
          </a:p>
        </p:txBody>
      </p:sp>
      <p:sp>
        <p:nvSpPr>
          <p:cNvPr id="3" name="Text Placeholder 2">
            <a:extLst>
              <a:ext uri="{FF2B5EF4-FFF2-40B4-BE49-F238E27FC236}">
                <a16:creationId xmlns:a16="http://schemas.microsoft.com/office/drawing/2014/main" id="{D0F3BD73-5BFB-4245-B934-5E5E964B5964}"/>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1C77097A-C50F-4F14-BCCF-694438EB20A3}"/>
              </a:ext>
            </a:extLst>
          </p:cNvPr>
          <p:cNvSpPr>
            <a:spLocks noGrp="1"/>
          </p:cNvSpPr>
          <p:nvPr>
            <p:ph sz="half" idx="2"/>
          </p:nvPr>
        </p:nvSpPr>
        <p:spPr>
          <a:xfrm>
            <a:off x="457199" y="1631156"/>
            <a:ext cx="5449691" cy="2963466"/>
          </a:xfrm>
        </p:spPr>
        <p:txBody>
          <a:bodyPr/>
          <a:lstStyle/>
          <a:p>
            <a:r>
              <a:rPr lang="en-US" sz="2800" b="1" i="1" dirty="0">
                <a:solidFill>
                  <a:srgbClr val="FFC000"/>
                </a:solidFill>
                <a:effectLst>
                  <a:outerShdw blurRad="38100" dist="38100" dir="2700000" algn="tl">
                    <a:srgbClr val="000000">
                      <a:alpha val="43137"/>
                    </a:srgbClr>
                  </a:outerShdw>
                </a:effectLst>
              </a:rPr>
              <a:t>Revelation 14:6</a:t>
            </a:r>
            <a:r>
              <a:rPr lang="en-US" sz="2800" b="1" dirty="0">
                <a:solidFill>
                  <a:srgbClr val="FFC000"/>
                </a:solidFill>
                <a:effectLst>
                  <a:outerShdw blurRad="38100" dist="38100" dir="2700000" algn="tl">
                    <a:srgbClr val="000000">
                      <a:alpha val="43137"/>
                    </a:srgbClr>
                  </a:outerShdw>
                </a:effectLst>
              </a:rPr>
              <a:t> </a:t>
            </a:r>
            <a:r>
              <a:rPr lang="en-US" sz="2800" dirty="0">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having the everlasting gospel to preach to those who dwell on the earth--to </a:t>
            </a:r>
            <a:r>
              <a:rPr lang="en-US" sz="2800" i="1" u="sng" dirty="0">
                <a:solidFill>
                  <a:srgbClr val="FF9900"/>
                </a:solidFill>
                <a:effectLst>
                  <a:outerShdw blurRad="38100" dist="38100" dir="2700000" algn="tl">
                    <a:srgbClr val="000000">
                      <a:alpha val="43137"/>
                    </a:srgbClr>
                  </a:outerShdw>
                </a:effectLst>
              </a:rPr>
              <a:t>every</a:t>
            </a:r>
            <a:r>
              <a:rPr lang="en-US" sz="2800" i="1" dirty="0">
                <a:effectLst>
                  <a:outerShdw blurRad="38100" dist="38100" dir="2700000" algn="tl">
                    <a:srgbClr val="000000">
                      <a:alpha val="43137"/>
                    </a:srgbClr>
                  </a:outerShdw>
                </a:effectLst>
              </a:rPr>
              <a:t> nation, tribe, tongue, and people--</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D0EE55AC-65DB-4106-81E7-2A87EDE57200}"/>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AC149FF1-6159-49E8-8633-C1C5B2ECA89F}"/>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38926758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FD6CA-D82E-4FC2-A5F7-ABA6A21C808B}"/>
              </a:ext>
            </a:extLst>
          </p:cNvPr>
          <p:cNvSpPr>
            <a:spLocks noGrp="1"/>
          </p:cNvSpPr>
          <p:nvPr>
            <p:ph type="title"/>
          </p:nvPr>
        </p:nvSpPr>
        <p:spPr/>
        <p:txBody>
          <a:bodyPr>
            <a:normAutofit fontScale="90000"/>
          </a:bodyPr>
          <a:lstStyle/>
          <a:p>
            <a:pPr algn="l"/>
            <a:br>
              <a:rPr lang="en-US" sz="2700" dirty="0">
                <a:solidFill>
                  <a:srgbClr val="00B0F0"/>
                </a:solidFill>
                <a:effectLst/>
              </a:rPr>
            </a:br>
            <a:r>
              <a:rPr lang="en-US" sz="2700" dirty="0">
                <a:solidFill>
                  <a:srgbClr val="00B0F0"/>
                </a:solidFill>
                <a:effectLst/>
              </a:rPr>
              <a:t>11.  What specifications has God given in His Word to help us positively identify His end-time church?</a:t>
            </a:r>
            <a:br>
              <a:rPr lang="en-US" dirty="0">
                <a:effectLst/>
              </a:rPr>
            </a:br>
            <a:endParaRPr lang="en-US" dirty="0"/>
          </a:p>
        </p:txBody>
      </p:sp>
      <p:sp>
        <p:nvSpPr>
          <p:cNvPr id="3" name="Text Placeholder 2">
            <a:extLst>
              <a:ext uri="{FF2B5EF4-FFF2-40B4-BE49-F238E27FC236}">
                <a16:creationId xmlns:a16="http://schemas.microsoft.com/office/drawing/2014/main" id="{FFC9E342-62F0-47D0-8D55-F98EAB1FAA9A}"/>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A6C64448-496C-4972-8000-48D56D248EDD}"/>
              </a:ext>
            </a:extLst>
          </p:cNvPr>
          <p:cNvSpPr>
            <a:spLocks noGrp="1"/>
          </p:cNvSpPr>
          <p:nvPr>
            <p:ph sz="half" idx="2"/>
          </p:nvPr>
        </p:nvSpPr>
        <p:spPr>
          <a:xfrm>
            <a:off x="457200" y="1631156"/>
            <a:ext cx="5529784" cy="2963466"/>
          </a:xfrm>
        </p:spPr>
        <p:txBody>
          <a:bodyPr>
            <a:normAutofit/>
          </a:bodyPr>
          <a:lstStyle/>
          <a:p>
            <a:r>
              <a:rPr lang="en-US" sz="2800" b="1" i="1" dirty="0">
                <a:solidFill>
                  <a:srgbClr val="FFC000"/>
                </a:solidFill>
                <a:effectLst>
                  <a:outerShdw blurRad="38100" dist="38100" dir="2700000" algn="tl">
                    <a:srgbClr val="000000">
                      <a:alpha val="43137"/>
                    </a:srgbClr>
                  </a:outerShdw>
                </a:effectLst>
              </a:rPr>
              <a:t>Revelation 12:17</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the dragon was enraged with the woman, and he went to make war with the rest of her offspring, who </a:t>
            </a:r>
            <a:r>
              <a:rPr lang="en-US" sz="2800" i="1" u="sng" dirty="0">
                <a:solidFill>
                  <a:srgbClr val="FF9900"/>
                </a:solidFill>
                <a:effectLst>
                  <a:outerShdw blurRad="38100" dist="38100" dir="2700000" algn="tl">
                    <a:srgbClr val="000000">
                      <a:alpha val="43137"/>
                    </a:srgbClr>
                  </a:outerShdw>
                </a:effectLst>
              </a:rPr>
              <a:t>keep</a:t>
            </a:r>
            <a:r>
              <a:rPr lang="en-US" sz="2800" i="1" dirty="0">
                <a:effectLst>
                  <a:outerShdw blurRad="38100" dist="38100" dir="2700000" algn="tl">
                    <a:srgbClr val="000000">
                      <a:alpha val="43137"/>
                    </a:srgbClr>
                  </a:outerShdw>
                </a:effectLst>
              </a:rPr>
              <a:t> the commandments of God and have the</a:t>
            </a:r>
            <a:r>
              <a:rPr lang="en-US" sz="2800" i="1" u="sng" dirty="0">
                <a:effectLst>
                  <a:outerShdw blurRad="38100" dist="38100" dir="2700000" algn="tl">
                    <a:srgbClr val="000000">
                      <a:alpha val="43137"/>
                    </a:srgbClr>
                  </a:outerShdw>
                </a:effectLst>
              </a:rPr>
              <a:t> </a:t>
            </a:r>
            <a:r>
              <a:rPr lang="en-US" sz="2800" i="1" u="sng" dirty="0">
                <a:solidFill>
                  <a:srgbClr val="FF9900"/>
                </a:solidFill>
                <a:effectLst>
                  <a:outerShdw blurRad="38100" dist="38100" dir="2700000" algn="tl">
                    <a:srgbClr val="000000">
                      <a:alpha val="43137"/>
                    </a:srgbClr>
                  </a:outerShdw>
                </a:effectLst>
              </a:rPr>
              <a:t>testimony</a:t>
            </a:r>
            <a:r>
              <a:rPr lang="en-US" sz="2800" i="1" dirty="0">
                <a:effectLst>
                  <a:outerShdw blurRad="38100" dist="38100" dir="2700000" algn="tl">
                    <a:srgbClr val="000000">
                      <a:alpha val="43137"/>
                    </a:srgbClr>
                  </a:outerShdw>
                </a:effectLst>
              </a:rPr>
              <a:t> of Jesus Christ.</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F5FC02A1-8B98-4F51-9A40-719EB8AD97FE}"/>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FD203FCA-B202-460B-936F-ABC1C8818B4A}"/>
              </a:ext>
            </a:extLst>
          </p:cNvPr>
          <p:cNvSpPr>
            <a:spLocks noGrp="1"/>
          </p:cNvSpPr>
          <p:nvPr>
            <p:ph sz="quarter" idx="4"/>
          </p:nvPr>
        </p:nvSpPr>
        <p:spPr/>
        <p:txBody>
          <a:bodyPr>
            <a:normAutofit/>
          </a:bodyPr>
          <a:lstStyle/>
          <a:p>
            <a:endParaRPr lang="en-US"/>
          </a:p>
        </p:txBody>
      </p:sp>
    </p:spTree>
    <p:extLst>
      <p:ext uri="{BB962C8B-B14F-4D97-AF65-F5344CB8AC3E}">
        <p14:creationId xmlns:p14="http://schemas.microsoft.com/office/powerpoint/2010/main" val="11630943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AFB0A0-B8B2-4AA2-A498-1D1463D82DE3}"/>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DD4C5E28-AD27-4D51-8482-064B0404B454}"/>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B79DB01F-36E5-4591-968E-293522C9CED8}"/>
              </a:ext>
            </a:extLst>
          </p:cNvPr>
          <p:cNvSpPr>
            <a:spLocks noGrp="1"/>
          </p:cNvSpPr>
          <p:nvPr>
            <p:ph sz="half" idx="2"/>
          </p:nvPr>
        </p:nvSpPr>
        <p:spPr>
          <a:xfrm>
            <a:off x="457199" y="0"/>
            <a:ext cx="5723344" cy="5143499"/>
          </a:xfrm>
        </p:spPr>
        <p:txBody>
          <a:bodyPr>
            <a:normAutofit fontScale="92500" lnSpcReduction="10000"/>
          </a:bodyPr>
          <a:lstStyle/>
          <a:p>
            <a:r>
              <a:rPr lang="en-US" i="1" dirty="0"/>
              <a:t> </a:t>
            </a:r>
            <a:endParaRPr lang="en-US" dirty="0"/>
          </a:p>
          <a:p>
            <a:pPr lvl="0"/>
            <a:r>
              <a:rPr lang="en-US" sz="3000" b="1" dirty="0">
                <a:solidFill>
                  <a:srgbClr val="FFC000"/>
                </a:solidFill>
                <a:effectLst>
                  <a:outerShdw blurRad="38100" dist="38100" dir="2700000" algn="tl">
                    <a:srgbClr val="000000">
                      <a:alpha val="43137"/>
                    </a:srgbClr>
                  </a:outerShdw>
                </a:effectLst>
              </a:rPr>
              <a:t>1. It will appear and do its visible work after it emerges from the wilderness in 1798</a:t>
            </a:r>
            <a:r>
              <a:rPr lang="en-US" sz="3000" b="1" dirty="0">
                <a:effectLst>
                  <a:outerShdw blurRad="38100" dist="38100" dir="2700000" algn="tl">
                    <a:srgbClr val="000000">
                      <a:alpha val="43137"/>
                    </a:srgbClr>
                  </a:outerShdw>
                </a:effectLst>
              </a:rPr>
              <a:t>    </a:t>
            </a:r>
            <a:endParaRPr lang="en-US" sz="3000" dirty="0">
              <a:effectLst>
                <a:outerShdw blurRad="38100" dist="38100" dir="2700000" algn="tl">
                  <a:srgbClr val="000000">
                    <a:alpha val="43137"/>
                  </a:srgbClr>
                </a:outerShdw>
              </a:effectLst>
            </a:endParaRPr>
          </a:p>
          <a:p>
            <a:r>
              <a:rPr lang="en-US" sz="3000" dirty="0">
                <a:effectLst>
                  <a:outerShdw blurRad="38100" dist="38100" dir="2700000" algn="tl">
                    <a:srgbClr val="000000">
                      <a:alpha val="43137"/>
                    </a:srgbClr>
                  </a:outerShdw>
                </a:effectLst>
              </a:rPr>
              <a:t>(Revelation 12:6, 13-17).</a:t>
            </a:r>
          </a:p>
          <a:p>
            <a:pPr lvl="0"/>
            <a:r>
              <a:rPr lang="en-US" sz="3000" b="1" dirty="0">
                <a:solidFill>
                  <a:srgbClr val="FFC000"/>
                </a:solidFill>
                <a:effectLst>
                  <a:outerShdw blurRad="38100" dist="38100" dir="2700000" algn="tl">
                    <a:srgbClr val="000000">
                      <a:alpha val="43137"/>
                    </a:srgbClr>
                  </a:outerShdw>
                </a:effectLst>
              </a:rPr>
              <a:t>2. It will teach the same truths the apostles taught, and all of its teachings will agree with </a:t>
            </a:r>
            <a:endParaRPr lang="en-US" sz="3000" dirty="0">
              <a:solidFill>
                <a:srgbClr val="FFC000"/>
              </a:solidFill>
              <a:effectLst>
                <a:outerShdw blurRad="38100" dist="38100" dir="2700000" algn="tl">
                  <a:srgbClr val="000000">
                    <a:alpha val="43137"/>
                  </a:srgbClr>
                </a:outerShdw>
              </a:effectLst>
            </a:endParaRPr>
          </a:p>
          <a:p>
            <a:r>
              <a:rPr lang="en-US" sz="3000" b="1" dirty="0">
                <a:solidFill>
                  <a:srgbClr val="FFC000"/>
                </a:solidFill>
                <a:effectLst>
                  <a:outerShdw blurRad="38100" dist="38100" dir="2700000" algn="tl">
                    <a:srgbClr val="000000">
                      <a:alpha val="43137"/>
                    </a:srgbClr>
                  </a:outerShdw>
                </a:effectLst>
              </a:rPr>
              <a:t>the Bible</a:t>
            </a:r>
            <a:r>
              <a:rPr lang="en-US" sz="3000" b="1" dirty="0">
                <a:effectLst>
                  <a:outerShdw blurRad="38100" dist="38100" dir="2700000" algn="tl">
                    <a:srgbClr val="000000">
                      <a:alpha val="43137"/>
                    </a:srgbClr>
                  </a:outerShdw>
                </a:effectLst>
              </a:rPr>
              <a:t> </a:t>
            </a:r>
            <a:r>
              <a:rPr lang="en-US" sz="3000" dirty="0">
                <a:effectLst>
                  <a:outerShdw blurRad="38100" dist="38100" dir="2700000" algn="tl">
                    <a:srgbClr val="000000">
                      <a:alpha val="43137"/>
                    </a:srgbClr>
                  </a:outerShdw>
                </a:effectLst>
              </a:rPr>
              <a:t>(Revelation 12:17).</a:t>
            </a:r>
          </a:p>
          <a:p>
            <a:r>
              <a:rPr lang="en-US" sz="3000" b="1" dirty="0">
                <a:solidFill>
                  <a:srgbClr val="FFC000"/>
                </a:solidFill>
                <a:effectLst>
                  <a:outerShdw blurRad="38100" dist="38100" dir="2700000" algn="tl">
                    <a:srgbClr val="000000">
                      <a:alpha val="43137"/>
                    </a:srgbClr>
                  </a:outerShdw>
                </a:effectLst>
              </a:rPr>
              <a:t>3.  It will keep the Ten Commandments, including the Bible Sabbath </a:t>
            </a:r>
            <a:r>
              <a:rPr lang="en-US" sz="3000" dirty="0">
                <a:effectLst>
                  <a:outerShdw blurRad="38100" dist="38100" dir="2700000" algn="tl">
                    <a:srgbClr val="000000">
                      <a:alpha val="43137"/>
                    </a:srgbClr>
                  </a:outerShdw>
                </a:effectLst>
              </a:rPr>
              <a:t>(Revelation 12:17).</a:t>
            </a:r>
          </a:p>
          <a:p>
            <a:endParaRPr lang="en-US" dirty="0"/>
          </a:p>
        </p:txBody>
      </p:sp>
      <p:sp>
        <p:nvSpPr>
          <p:cNvPr id="5" name="Text Placeholder 4">
            <a:extLst>
              <a:ext uri="{FF2B5EF4-FFF2-40B4-BE49-F238E27FC236}">
                <a16:creationId xmlns:a16="http://schemas.microsoft.com/office/drawing/2014/main" id="{B2DBA58E-DA99-4020-B536-88E466C654D6}"/>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B4F2FFE3-2842-4895-B358-4F5EF9B97DFA}"/>
              </a:ext>
            </a:extLst>
          </p:cNvPr>
          <p:cNvSpPr>
            <a:spLocks noGrp="1"/>
          </p:cNvSpPr>
          <p:nvPr>
            <p:ph sz="quarter" idx="4"/>
          </p:nvPr>
        </p:nvSpPr>
        <p:spPr/>
        <p:txBody>
          <a:bodyPr>
            <a:normAutofit fontScale="92500" lnSpcReduction="10000"/>
          </a:bodyPr>
          <a:lstStyle/>
          <a:p>
            <a:endParaRPr lang="en-US"/>
          </a:p>
        </p:txBody>
      </p:sp>
    </p:spTree>
    <p:extLst>
      <p:ext uri="{BB962C8B-B14F-4D97-AF65-F5344CB8AC3E}">
        <p14:creationId xmlns:p14="http://schemas.microsoft.com/office/powerpoint/2010/main" val="28051177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15732C-E226-411F-827C-55D9D8AE083C}"/>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DEA1EB6E-5BBF-4D0C-8E25-B15BC304FA67}"/>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0C97F2DE-CB86-4C0D-8CC9-DEF64DEAC701}"/>
              </a:ext>
            </a:extLst>
          </p:cNvPr>
          <p:cNvSpPr>
            <a:spLocks noGrp="1"/>
          </p:cNvSpPr>
          <p:nvPr>
            <p:ph sz="half" idx="2"/>
          </p:nvPr>
        </p:nvSpPr>
        <p:spPr>
          <a:xfrm>
            <a:off x="457199" y="120141"/>
            <a:ext cx="5876855" cy="5023360"/>
          </a:xfrm>
        </p:spPr>
        <p:txBody>
          <a:bodyPr>
            <a:normAutofit lnSpcReduction="10000"/>
          </a:bodyPr>
          <a:lstStyle/>
          <a:p>
            <a:r>
              <a:rPr lang="en-US" sz="2800" b="1" dirty="0">
                <a:solidFill>
                  <a:srgbClr val="FFC000"/>
                </a:solidFill>
                <a:effectLst>
                  <a:outerShdw blurRad="38100" dist="38100" dir="2700000" algn="tl">
                    <a:srgbClr val="000000">
                      <a:alpha val="43137"/>
                    </a:srgbClr>
                  </a:outerShdw>
                </a:effectLst>
              </a:rPr>
              <a:t>4.  It will have the Spirit of Prophecy </a:t>
            </a:r>
            <a:r>
              <a:rPr lang="en-US" sz="2800" dirty="0">
                <a:effectLst>
                  <a:outerShdw blurRad="38100" dist="38100" dir="2700000" algn="tl">
                    <a:srgbClr val="000000">
                      <a:alpha val="43137"/>
                    </a:srgbClr>
                  </a:outerShdw>
                </a:effectLst>
              </a:rPr>
              <a:t>(Revelation 12:17; 19:10). </a:t>
            </a:r>
            <a:r>
              <a:rPr lang="en-US" sz="2800" b="1" dirty="0">
                <a:effectLst>
                  <a:outerShdw blurRad="38100" dist="38100" dir="2700000" algn="tl">
                    <a:srgbClr val="000000">
                      <a:alpha val="43137"/>
                    </a:srgbClr>
                  </a:outerShdw>
                </a:effectLst>
              </a:rPr>
              <a:t>(We will study this later)</a:t>
            </a:r>
            <a:endParaRPr lang="en-US" sz="2800" dirty="0">
              <a:effectLst>
                <a:outerShdw blurRad="38100" dist="38100" dir="2700000" algn="tl">
                  <a:srgbClr val="000000">
                    <a:alpha val="43137"/>
                  </a:srgbClr>
                </a:outerShdw>
              </a:effectLst>
            </a:endParaRPr>
          </a:p>
          <a:p>
            <a:r>
              <a:rPr lang="en-US" sz="2800" b="1" dirty="0">
                <a:solidFill>
                  <a:srgbClr val="FFC000"/>
                </a:solidFill>
                <a:effectLst>
                  <a:outerShdw blurRad="38100" dist="38100" dir="2700000" algn="tl">
                    <a:srgbClr val="000000">
                      <a:alpha val="43137"/>
                    </a:srgbClr>
                  </a:outerShdw>
                </a:effectLst>
              </a:rPr>
              <a:t>5.  It will proclaim God's three end-time messages with a loud voice </a:t>
            </a:r>
            <a:r>
              <a:rPr lang="en-US" sz="2800" dirty="0">
                <a:effectLst>
                  <a:outerShdw blurRad="38100" dist="38100" dir="2700000" algn="tl">
                    <a:srgbClr val="000000">
                      <a:alpha val="43137"/>
                    </a:srgbClr>
                  </a:outerShdw>
                </a:effectLst>
              </a:rPr>
              <a:t>(Revelation 14:6-14).</a:t>
            </a:r>
          </a:p>
          <a:p>
            <a:r>
              <a:rPr lang="en-US" sz="2800" b="1" dirty="0">
                <a:solidFill>
                  <a:srgbClr val="FFC000"/>
                </a:solidFill>
                <a:effectLst>
                  <a:outerShdw blurRad="38100" dist="38100" dir="2700000" algn="tl">
                    <a:srgbClr val="000000">
                      <a:alpha val="43137"/>
                    </a:srgbClr>
                  </a:outerShdw>
                </a:effectLst>
              </a:rPr>
              <a:t>6.  It will be a worldwide movement and yet relatively small </a:t>
            </a:r>
            <a:r>
              <a:rPr lang="en-US" sz="2800" dirty="0">
                <a:effectLst>
                  <a:outerShdw blurRad="38100" dist="38100" dir="2700000" algn="tl">
                    <a:srgbClr val="000000">
                      <a:alpha val="43137"/>
                    </a:srgbClr>
                  </a:outerShdw>
                </a:effectLst>
              </a:rPr>
              <a:t>(Revelation 14:6, 12:17).</a:t>
            </a:r>
          </a:p>
          <a:p>
            <a:r>
              <a:rPr lang="en-US" sz="2800" b="1" dirty="0">
                <a:solidFill>
                  <a:srgbClr val="FFC000"/>
                </a:solidFill>
                <a:effectLst>
                  <a:outerShdw blurRad="38100" dist="38100" dir="2700000" algn="tl">
                    <a:srgbClr val="000000">
                      <a:alpha val="43137"/>
                    </a:srgbClr>
                  </a:outerShdw>
                </a:effectLst>
              </a:rPr>
              <a:t>7.  It will teach the everlasting gospel, which is salvation through Jesus Christ alone   </a:t>
            </a:r>
            <a:r>
              <a:rPr lang="en-US" sz="2800" dirty="0">
                <a:effectLst>
                  <a:outerShdw blurRad="38100" dist="38100" dir="2700000" algn="tl">
                    <a:srgbClr val="000000">
                      <a:alpha val="43137"/>
                    </a:srgbClr>
                  </a:outerShdw>
                </a:effectLst>
              </a:rPr>
              <a:t>(Revelation 14:6).</a:t>
            </a:r>
          </a:p>
          <a:p>
            <a:endParaRPr lang="en-US" dirty="0"/>
          </a:p>
        </p:txBody>
      </p:sp>
      <p:sp>
        <p:nvSpPr>
          <p:cNvPr id="5" name="Text Placeholder 4">
            <a:extLst>
              <a:ext uri="{FF2B5EF4-FFF2-40B4-BE49-F238E27FC236}">
                <a16:creationId xmlns:a16="http://schemas.microsoft.com/office/drawing/2014/main" id="{F9BBB9CE-2872-474D-BA1A-9E27A5ECF7C9}"/>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7E9C9D30-C940-460C-A839-9CF297A615AA}"/>
              </a:ext>
            </a:extLst>
          </p:cNvPr>
          <p:cNvSpPr>
            <a:spLocks noGrp="1"/>
          </p:cNvSpPr>
          <p:nvPr>
            <p:ph sz="quarter" idx="4"/>
          </p:nvPr>
        </p:nvSpPr>
        <p:spPr/>
        <p:txBody>
          <a:bodyPr>
            <a:normAutofit lnSpcReduction="10000"/>
          </a:bodyPr>
          <a:lstStyle/>
          <a:p>
            <a:endParaRPr lang="en-US" dirty="0"/>
          </a:p>
        </p:txBody>
      </p:sp>
    </p:spTree>
    <p:extLst>
      <p:ext uri="{BB962C8B-B14F-4D97-AF65-F5344CB8AC3E}">
        <p14:creationId xmlns:p14="http://schemas.microsoft.com/office/powerpoint/2010/main" val="25515363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3C423-D892-4C3F-AF64-4B1BCB308DD2}"/>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br>
              <a:rPr lang="en-US" sz="3100" dirty="0">
                <a:solidFill>
                  <a:srgbClr val="00B0F0"/>
                </a:solidFill>
                <a:effectLst>
                  <a:outerShdw blurRad="38100" dist="38100" dir="2700000" algn="tl">
                    <a:srgbClr val="000000">
                      <a:alpha val="43137"/>
                    </a:srgbClr>
                  </a:outerShdw>
                </a:effectLst>
              </a:rPr>
            </a:br>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12.  Jesus gives you these seven prophetic identification points and then says, "Go and find My church."  What does He promise regarding your search?</a:t>
            </a:r>
            <a:br>
              <a:rPr lang="en-US" dirty="0">
                <a:effectLst/>
              </a:rPr>
            </a:br>
            <a:endParaRPr lang="en-US" dirty="0"/>
          </a:p>
        </p:txBody>
      </p:sp>
      <p:sp>
        <p:nvSpPr>
          <p:cNvPr id="3" name="Text Placeholder 2">
            <a:extLst>
              <a:ext uri="{FF2B5EF4-FFF2-40B4-BE49-F238E27FC236}">
                <a16:creationId xmlns:a16="http://schemas.microsoft.com/office/drawing/2014/main" id="{2DF2705B-F06B-49C8-AAFB-946C387F9C3E}"/>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77A591EB-5599-4AB8-A4BB-B98D234EE6B9}"/>
              </a:ext>
            </a:extLst>
          </p:cNvPr>
          <p:cNvSpPr>
            <a:spLocks noGrp="1"/>
          </p:cNvSpPr>
          <p:nvPr>
            <p:ph sz="half" idx="2"/>
          </p:nvPr>
        </p:nvSpPr>
        <p:spPr>
          <a:xfrm>
            <a:off x="457199" y="1631156"/>
            <a:ext cx="6964791" cy="2963466"/>
          </a:xfrm>
        </p:spPr>
        <p:txBody>
          <a:bodyPr/>
          <a:lstStyle/>
          <a:p>
            <a:endParaRPr lang="en-US" dirty="0"/>
          </a:p>
          <a:p>
            <a:r>
              <a:rPr lang="en-US" sz="2800" b="1" i="1" dirty="0">
                <a:solidFill>
                  <a:srgbClr val="FFC000"/>
                </a:solidFill>
                <a:effectLst>
                  <a:outerShdw blurRad="38100" dist="38100" dir="2700000" algn="tl">
                    <a:srgbClr val="000000">
                      <a:alpha val="43137"/>
                    </a:srgbClr>
                  </a:outerShdw>
                </a:effectLst>
              </a:rPr>
              <a:t>Luke 11:9</a:t>
            </a:r>
            <a:r>
              <a:rPr lang="en-US" sz="2800" b="1" dirty="0">
                <a:solidFill>
                  <a:srgbClr val="FFC000"/>
                </a:solidFill>
                <a:effectLst>
                  <a:outerShdw blurRad="38100" dist="38100" dir="2700000" algn="tl">
                    <a:srgbClr val="000000">
                      <a:alpha val="43137"/>
                    </a:srgbClr>
                  </a:outerShdw>
                </a:effectLst>
              </a:rPr>
              <a:t>  </a:t>
            </a:r>
            <a:r>
              <a:rPr lang="en-US" sz="2800" i="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…seek, and you will </a:t>
            </a:r>
            <a:r>
              <a:rPr lang="en-US" sz="2800" i="1" u="sng" dirty="0">
                <a:solidFill>
                  <a:srgbClr val="FF9900"/>
                </a:solidFill>
                <a:effectLst>
                  <a:outerShdw blurRad="38100" dist="38100" dir="2700000" algn="tl">
                    <a:srgbClr val="000000">
                      <a:alpha val="43137"/>
                    </a:srgbClr>
                  </a:outerShdw>
                </a:effectLst>
              </a:rPr>
              <a:t>find </a:t>
            </a:r>
            <a:r>
              <a:rPr lang="en-US" sz="2800" i="1" dirty="0">
                <a:effectLst>
                  <a:outerShdw blurRad="38100" dist="38100" dir="2700000" algn="tl">
                    <a:srgbClr val="000000">
                      <a:alpha val="43137"/>
                    </a:srgbClr>
                  </a:outerShdw>
                </a:effectLst>
              </a:rPr>
              <a:t>…</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26C55D12-D5CA-42CF-8DBA-D90816123DB3}"/>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44C32A16-FD08-4B32-934F-72409DE29486}"/>
              </a:ext>
            </a:extLst>
          </p:cNvPr>
          <p:cNvSpPr>
            <a:spLocks noGrp="1"/>
          </p:cNvSpPr>
          <p:nvPr>
            <p:ph sz="quarter" idx="4"/>
          </p:nvPr>
        </p:nvSpPr>
        <p:spPr>
          <a:xfrm>
            <a:off x="7708993" y="1631156"/>
            <a:ext cx="977808" cy="2963466"/>
          </a:xfrm>
        </p:spPr>
        <p:txBody>
          <a:bodyPr/>
          <a:lstStyle/>
          <a:p>
            <a:endParaRPr lang="en-US" dirty="0"/>
          </a:p>
        </p:txBody>
      </p:sp>
    </p:spTree>
    <p:extLst>
      <p:ext uri="{BB962C8B-B14F-4D97-AF65-F5344CB8AC3E}">
        <p14:creationId xmlns:p14="http://schemas.microsoft.com/office/powerpoint/2010/main" val="16252530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B30C5A-D294-4DCD-B3D7-E8BD0685A821}"/>
              </a:ext>
            </a:extLst>
          </p:cNvPr>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rPr>
              <a:t>13.  How many church organizations in the world will fit these seven points?</a:t>
            </a:r>
            <a:br>
              <a:rPr lang="en-US" dirty="0">
                <a:effectLst/>
              </a:rPr>
            </a:br>
            <a:endParaRPr lang="en-US" dirty="0"/>
          </a:p>
        </p:txBody>
      </p:sp>
      <p:sp>
        <p:nvSpPr>
          <p:cNvPr id="3" name="Text Placeholder 2">
            <a:extLst>
              <a:ext uri="{FF2B5EF4-FFF2-40B4-BE49-F238E27FC236}">
                <a16:creationId xmlns:a16="http://schemas.microsoft.com/office/drawing/2014/main" id="{F7E2F246-65B9-4509-AC42-345BF8698A61}"/>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4BB2CEBD-9FCB-4C68-828C-B56140AB75EC}"/>
              </a:ext>
            </a:extLst>
          </p:cNvPr>
          <p:cNvSpPr>
            <a:spLocks noGrp="1"/>
          </p:cNvSpPr>
          <p:nvPr>
            <p:ph sz="half" idx="2"/>
          </p:nvPr>
        </p:nvSpPr>
        <p:spPr>
          <a:xfrm>
            <a:off x="457199" y="1631156"/>
            <a:ext cx="5456365" cy="2963466"/>
          </a:xfrm>
        </p:spPr>
        <p:txBody>
          <a:bodyPr/>
          <a:lstStyle/>
          <a:p>
            <a:r>
              <a:rPr lang="en-US" sz="2800" b="1" i="1" dirty="0">
                <a:solidFill>
                  <a:srgbClr val="FFC000"/>
                </a:solidFill>
                <a:effectLst>
                  <a:outerShdw blurRad="38100" dist="38100" dir="2700000" algn="tl">
                    <a:srgbClr val="000000">
                      <a:alpha val="43137"/>
                    </a:srgbClr>
                  </a:outerShdw>
                </a:effectLst>
              </a:rPr>
              <a:t>Ephesians 4:5</a:t>
            </a:r>
            <a:r>
              <a:rPr lang="en-US" sz="2800" b="1" dirty="0">
                <a:solidFill>
                  <a:srgbClr val="FFC000"/>
                </a:solidFill>
                <a:effectLst>
                  <a:outerShdw blurRad="38100" dist="38100" dir="2700000" algn="tl">
                    <a:srgbClr val="000000">
                      <a:alpha val="43137"/>
                    </a:srgbClr>
                  </a:outerShdw>
                </a:effectLst>
              </a:rPr>
              <a:t>   </a:t>
            </a:r>
            <a:r>
              <a:rPr lang="en-US" sz="2800" b="1" dirty="0">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one Lord, one </a:t>
            </a:r>
            <a:r>
              <a:rPr lang="en-US" sz="2800" i="1" u="sng" dirty="0">
                <a:solidFill>
                  <a:srgbClr val="FF9900"/>
                </a:solidFill>
                <a:effectLst>
                  <a:outerShdw blurRad="38100" dist="38100" dir="2700000" algn="tl">
                    <a:srgbClr val="000000">
                      <a:alpha val="43137"/>
                    </a:srgbClr>
                  </a:outerShdw>
                </a:effectLst>
              </a:rPr>
              <a:t>faith</a:t>
            </a:r>
            <a:r>
              <a:rPr lang="en-US" sz="2800" i="1" dirty="0">
                <a:effectLst>
                  <a:outerShdw blurRad="38100" dist="38100" dir="2700000" algn="tl">
                    <a:srgbClr val="000000">
                      <a:alpha val="43137"/>
                    </a:srgbClr>
                  </a:outerShdw>
                </a:effectLst>
              </a:rPr>
              <a:t>, one baptism;…</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951C7BC4-C68D-49AF-BA59-E24EC8A51B6F}"/>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1810B502-B1BE-4FFD-A71D-E80FD962E71B}"/>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24236953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4473E2-CFF7-4C32-8B74-8E806AE6D775}"/>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14.  Once a person discovers God's true end-time church, is it necessary to become a member?</a:t>
            </a:r>
            <a:br>
              <a:rPr lang="en-US" dirty="0">
                <a:effectLst/>
              </a:rPr>
            </a:br>
            <a:endParaRPr lang="en-US" dirty="0">
              <a:solidFill>
                <a:srgbClr val="00B0F0"/>
              </a:solidFill>
            </a:endParaRPr>
          </a:p>
        </p:txBody>
      </p:sp>
      <p:sp>
        <p:nvSpPr>
          <p:cNvPr id="3" name="Text Placeholder 2">
            <a:extLst>
              <a:ext uri="{FF2B5EF4-FFF2-40B4-BE49-F238E27FC236}">
                <a16:creationId xmlns:a16="http://schemas.microsoft.com/office/drawing/2014/main" id="{EF4B093C-1887-41BE-B4A5-5F51259FCC21}"/>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B1CBD0B7-E38F-43F2-B0BF-85536AB00F06}"/>
              </a:ext>
            </a:extLst>
          </p:cNvPr>
          <p:cNvSpPr>
            <a:spLocks noGrp="1"/>
          </p:cNvSpPr>
          <p:nvPr>
            <p:ph sz="half" idx="2"/>
          </p:nvPr>
        </p:nvSpPr>
        <p:spPr>
          <a:xfrm>
            <a:off x="457200" y="1631156"/>
            <a:ext cx="5443016" cy="2963466"/>
          </a:xfrm>
        </p:spPr>
        <p:txBody>
          <a:bodyPr>
            <a:normAutofit/>
          </a:bodyPr>
          <a:lstStyle/>
          <a:p>
            <a:r>
              <a:rPr lang="en-US" sz="2800" b="1" i="1" dirty="0">
                <a:solidFill>
                  <a:srgbClr val="FFC000"/>
                </a:solidFill>
                <a:effectLst>
                  <a:outerShdw blurRad="38100" dist="38100" dir="2700000" algn="tl">
                    <a:srgbClr val="000000">
                      <a:alpha val="43137"/>
                    </a:srgbClr>
                  </a:outerShdw>
                </a:effectLst>
              </a:rPr>
              <a:t>Acts 2:47</a:t>
            </a:r>
            <a:r>
              <a:rPr lang="en-US" sz="2800" i="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 And the Lord </a:t>
            </a:r>
            <a:r>
              <a:rPr lang="en-US" sz="2800" i="1" u="sng" dirty="0">
                <a:solidFill>
                  <a:srgbClr val="FF9900"/>
                </a:solidFill>
                <a:effectLst>
                  <a:outerShdw blurRad="38100" dist="38100" dir="2700000" algn="tl">
                    <a:srgbClr val="000000">
                      <a:alpha val="43137"/>
                    </a:srgbClr>
                  </a:outerShdw>
                </a:effectLst>
              </a:rPr>
              <a:t>added</a:t>
            </a:r>
            <a:r>
              <a:rPr lang="en-US" sz="2800" i="1" dirty="0">
                <a:effectLst>
                  <a:outerShdw blurRad="38100" dist="38100" dir="2700000" algn="tl">
                    <a:srgbClr val="000000">
                      <a:alpha val="43137"/>
                    </a:srgbClr>
                  </a:outerShdw>
                </a:effectLst>
              </a:rPr>
              <a:t> to the church daily those who were being saved.</a:t>
            </a:r>
            <a:endParaRPr lang="en-US" sz="2800" dirty="0">
              <a:effectLst>
                <a:outerShdw blurRad="38100" dist="38100" dir="2700000" algn="tl">
                  <a:srgbClr val="000000">
                    <a:alpha val="43137"/>
                  </a:srgbClr>
                </a:outerShdw>
              </a:effectLst>
            </a:endParaRPr>
          </a:p>
        </p:txBody>
      </p:sp>
      <p:sp>
        <p:nvSpPr>
          <p:cNvPr id="5" name="Text Placeholder 4">
            <a:extLst>
              <a:ext uri="{FF2B5EF4-FFF2-40B4-BE49-F238E27FC236}">
                <a16:creationId xmlns:a16="http://schemas.microsoft.com/office/drawing/2014/main" id="{FA25F68B-F614-44B4-B736-995494158561}"/>
              </a:ext>
            </a:extLst>
          </p:cNvPr>
          <p:cNvSpPr>
            <a:spLocks noGrp="1"/>
          </p:cNvSpPr>
          <p:nvPr>
            <p:ph type="body" sz="quarter" idx="3"/>
          </p:nvPr>
        </p:nvSpPr>
        <p:spPr/>
        <p:txBody>
          <a:bodyPr/>
          <a:lstStyle/>
          <a:p>
            <a:endParaRPr lang="en-US" dirty="0"/>
          </a:p>
        </p:txBody>
      </p:sp>
      <p:sp>
        <p:nvSpPr>
          <p:cNvPr id="6" name="Content Placeholder 5">
            <a:extLst>
              <a:ext uri="{FF2B5EF4-FFF2-40B4-BE49-F238E27FC236}">
                <a16:creationId xmlns:a16="http://schemas.microsoft.com/office/drawing/2014/main" id="{4FCD4B2A-B4A1-4A8F-9AFD-E1828AEFF3FD}"/>
              </a:ext>
            </a:extLst>
          </p:cNvPr>
          <p:cNvSpPr>
            <a:spLocks noGrp="1"/>
          </p:cNvSpPr>
          <p:nvPr>
            <p:ph sz="quarter" idx="4"/>
          </p:nvPr>
        </p:nvSpPr>
        <p:spPr>
          <a:xfrm>
            <a:off x="6934756" y="1631156"/>
            <a:ext cx="1752045" cy="2963466"/>
          </a:xfrm>
        </p:spPr>
        <p:txBody>
          <a:bodyPr/>
          <a:lstStyle/>
          <a:p>
            <a:endParaRPr lang="en-US" dirty="0"/>
          </a:p>
        </p:txBody>
      </p:sp>
    </p:spTree>
    <p:extLst>
      <p:ext uri="{BB962C8B-B14F-4D97-AF65-F5344CB8AC3E}">
        <p14:creationId xmlns:p14="http://schemas.microsoft.com/office/powerpoint/2010/main" val="29446441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Image result for woman revelation 12">
            <a:extLst>
              <a:ext uri="{FF2B5EF4-FFF2-40B4-BE49-F238E27FC236}">
                <a16:creationId xmlns:a16="http://schemas.microsoft.com/office/drawing/2014/main" id="{50B5EA95-445C-4F5E-8FFC-4C51446C897A}"/>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433004" y="-1"/>
            <a:ext cx="3698634" cy="5143499"/>
          </a:xfrm>
          <a:prstGeom prst="rect">
            <a:avLst/>
          </a:prstGeom>
          <a:noFill/>
          <a:ln>
            <a:noFill/>
          </a:ln>
        </p:spPr>
      </p:pic>
      <p:sp>
        <p:nvSpPr>
          <p:cNvPr id="2" name="Content Placeholder 1">
            <a:extLst>
              <a:ext uri="{FF2B5EF4-FFF2-40B4-BE49-F238E27FC236}">
                <a16:creationId xmlns:a16="http://schemas.microsoft.com/office/drawing/2014/main" id="{C5445D78-ED56-4CF8-B454-375C3B878C80}"/>
              </a:ext>
            </a:extLst>
          </p:cNvPr>
          <p:cNvSpPr>
            <a:spLocks noGrp="1"/>
          </p:cNvSpPr>
          <p:nvPr>
            <p:ph sz="half" idx="1"/>
          </p:nvPr>
        </p:nvSpPr>
        <p:spPr/>
        <p:txBody>
          <a:bodyPr/>
          <a:lstStyle/>
          <a:p>
            <a:endParaRPr lang="en-US"/>
          </a:p>
        </p:txBody>
      </p:sp>
      <p:sp>
        <p:nvSpPr>
          <p:cNvPr id="3" name="Picture Placeholder 2">
            <a:extLst>
              <a:ext uri="{FF2B5EF4-FFF2-40B4-BE49-F238E27FC236}">
                <a16:creationId xmlns:a16="http://schemas.microsoft.com/office/drawing/2014/main" id="{B57C53C5-9666-446D-9850-4D1B17F98320}"/>
              </a:ext>
            </a:extLst>
          </p:cNvPr>
          <p:cNvSpPr>
            <a:spLocks noGrp="1"/>
          </p:cNvSpPr>
          <p:nvPr>
            <p:ph type="pic" sz="quarter" idx="14"/>
          </p:nvPr>
        </p:nvSpPr>
        <p:spPr/>
      </p:sp>
      <p:sp>
        <p:nvSpPr>
          <p:cNvPr id="4" name="Title 3">
            <a:extLst>
              <a:ext uri="{FF2B5EF4-FFF2-40B4-BE49-F238E27FC236}">
                <a16:creationId xmlns:a16="http://schemas.microsoft.com/office/drawing/2014/main" id="{C1F743CD-7942-4A9B-B2CC-354289C5EF77}"/>
              </a:ext>
            </a:extLst>
          </p:cNvPr>
          <p:cNvSpPr>
            <a:spLocks noGrp="1"/>
          </p:cNvSpPr>
          <p:nvPr>
            <p:ph type="title"/>
          </p:nvPr>
        </p:nvSpPr>
        <p:spPr/>
        <p:txBody>
          <a:bodyPr>
            <a:normAutofit/>
          </a:bodyPr>
          <a:lstStyle/>
          <a:p>
            <a:r>
              <a:rPr lang="en-US" sz="2800" i="1" dirty="0">
                <a:effectLst/>
              </a:rPr>
              <a:t>By Jorge </a:t>
            </a:r>
            <a:r>
              <a:rPr lang="en-US" sz="2800" i="1" dirty="0" err="1">
                <a:effectLst/>
              </a:rPr>
              <a:t>Baute</a:t>
            </a:r>
            <a:endParaRPr lang="en-US" sz="2800" i="1" dirty="0">
              <a:effectLst/>
            </a:endParaRPr>
          </a:p>
        </p:txBody>
      </p:sp>
      <p:sp>
        <p:nvSpPr>
          <p:cNvPr id="5" name="Content Placeholder 4">
            <a:extLst>
              <a:ext uri="{FF2B5EF4-FFF2-40B4-BE49-F238E27FC236}">
                <a16:creationId xmlns:a16="http://schemas.microsoft.com/office/drawing/2014/main" id="{3EFEE33E-6A4E-4C8B-8572-346F828FE16D}"/>
              </a:ext>
            </a:extLst>
          </p:cNvPr>
          <p:cNvSpPr>
            <a:spLocks noGrp="1"/>
          </p:cNvSpPr>
          <p:nvPr>
            <p:ph idx="13"/>
          </p:nvPr>
        </p:nvSpPr>
        <p:spPr>
          <a:xfrm>
            <a:off x="220257" y="288750"/>
            <a:ext cx="6220590" cy="3394472"/>
          </a:xfrm>
        </p:spPr>
        <p:txBody>
          <a:bodyPr/>
          <a:lstStyle/>
          <a:p>
            <a:endParaRPr lang="en-US" sz="4000" b="1" dirty="0">
              <a:solidFill>
                <a:srgbClr val="FFC000"/>
              </a:solidFill>
              <a:effectLst>
                <a:outerShdw blurRad="38100" dist="38100" dir="2700000" algn="tl">
                  <a:srgbClr val="000000">
                    <a:alpha val="43137"/>
                  </a:srgbClr>
                </a:outerShdw>
              </a:effectLst>
            </a:endParaRPr>
          </a:p>
          <a:p>
            <a:r>
              <a:rPr lang="en-US" sz="4000" b="1" dirty="0">
                <a:solidFill>
                  <a:srgbClr val="FFC000"/>
                </a:solidFill>
                <a:effectLst>
                  <a:outerShdw blurRad="38100" dist="38100" dir="2700000" algn="tl">
                    <a:srgbClr val="000000">
                      <a:alpha val="43137"/>
                    </a:srgbClr>
                  </a:outerShdw>
                </a:effectLst>
              </a:rPr>
              <a:t>THE JUDGMENT AND 1844</a:t>
            </a:r>
            <a:endParaRPr lang="en-US" sz="4000" dirty="0">
              <a:solidFill>
                <a:srgbClr val="FFC000"/>
              </a:solidFill>
              <a:effectLst>
                <a:outerShdw blurRad="38100" dist="38100" dir="2700000" algn="tl">
                  <a:srgbClr val="000000">
                    <a:alpha val="43137"/>
                  </a:srgbClr>
                </a:outerShdw>
              </a:effectLst>
            </a:endParaRPr>
          </a:p>
          <a:p>
            <a:r>
              <a:rPr lang="en-US" sz="2800" b="1" dirty="0">
                <a:solidFill>
                  <a:srgbClr val="FFC000"/>
                </a:solidFill>
                <a:effectLst>
                  <a:outerShdw blurRad="38100" dist="38100" dir="2700000" algn="tl">
                    <a:srgbClr val="000000">
                      <a:alpha val="43137"/>
                    </a:srgbClr>
                  </a:outerShdw>
                </a:effectLst>
              </a:rPr>
              <a:t>(God’s End Time Movement)</a:t>
            </a:r>
            <a:endParaRPr lang="en-US" sz="2800" dirty="0">
              <a:solidFill>
                <a:srgbClr val="FFC000"/>
              </a:solidFill>
              <a:effectLst>
                <a:outerShdw blurRad="38100" dist="38100" dir="2700000" algn="tl">
                  <a:srgbClr val="000000">
                    <a:alpha val="43137"/>
                  </a:srgbClr>
                </a:outerShdw>
              </a:effectLst>
            </a:endParaRPr>
          </a:p>
          <a:p>
            <a:endParaRPr lang="en-US" dirty="0"/>
          </a:p>
        </p:txBody>
      </p:sp>
    </p:spTree>
    <p:extLst>
      <p:ext uri="{BB962C8B-B14F-4D97-AF65-F5344CB8AC3E}">
        <p14:creationId xmlns:p14="http://schemas.microsoft.com/office/powerpoint/2010/main" val="5891772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337583-7BF8-48E4-B8FA-CA42D22D018D}"/>
              </a:ext>
            </a:extLst>
          </p:cNvPr>
          <p:cNvSpPr>
            <a:spLocks noGrp="1"/>
          </p:cNvSpPr>
          <p:nvPr>
            <p:ph type="title"/>
          </p:nvPr>
        </p:nvSpPr>
        <p:spPr/>
        <p:txBody>
          <a:bodyPr>
            <a:noAutofit/>
          </a:bodyPr>
          <a:lstStyle/>
          <a:p>
            <a:pPr algn="l"/>
            <a:br>
              <a:rPr lang="en-US" sz="2800" dirty="0">
                <a:solidFill>
                  <a:srgbClr val="00B0F0"/>
                </a:solidFill>
                <a:effectLst>
                  <a:outerShdw blurRad="38100" dist="38100" dir="2700000" algn="tl">
                    <a:srgbClr val="000000">
                      <a:alpha val="43137"/>
                    </a:srgbClr>
                  </a:outerShdw>
                </a:effectLst>
              </a:rPr>
            </a:br>
            <a:r>
              <a:rPr lang="en-US" sz="2800" dirty="0">
                <a:solidFill>
                  <a:srgbClr val="00B0F0"/>
                </a:solidFill>
                <a:effectLst>
                  <a:outerShdw blurRad="38100" dist="38100" dir="2700000" algn="tl">
                    <a:srgbClr val="000000">
                      <a:alpha val="43137"/>
                    </a:srgbClr>
                  </a:outerShdw>
                </a:effectLst>
              </a:rPr>
              <a:t>15.  How many ways of escape were there in Noah's day?</a:t>
            </a:r>
            <a:br>
              <a:rPr lang="en-US" sz="2800" dirty="0">
                <a:solidFill>
                  <a:srgbClr val="00B0F0"/>
                </a:solidFill>
                <a:effectLst>
                  <a:outerShdw blurRad="38100" dist="38100" dir="2700000" algn="tl">
                    <a:srgbClr val="000000">
                      <a:alpha val="43137"/>
                    </a:srgbClr>
                  </a:outerShdw>
                </a:effectLst>
              </a:rPr>
            </a:br>
            <a:endParaRPr lang="en-US" sz="2800" dirty="0">
              <a:solidFill>
                <a:srgbClr val="00B0F0"/>
              </a:solidFill>
              <a:effectLst>
                <a:outerShdw blurRad="38100" dist="38100" dir="2700000" algn="tl">
                  <a:srgbClr val="000000">
                    <a:alpha val="43137"/>
                  </a:srgbClr>
                </a:outerShdw>
              </a:effectLst>
            </a:endParaRPr>
          </a:p>
        </p:txBody>
      </p:sp>
      <p:sp>
        <p:nvSpPr>
          <p:cNvPr id="3" name="Text Placeholder 2">
            <a:extLst>
              <a:ext uri="{FF2B5EF4-FFF2-40B4-BE49-F238E27FC236}">
                <a16:creationId xmlns:a16="http://schemas.microsoft.com/office/drawing/2014/main" id="{5759E5CE-F5B7-46E2-8943-1DC5E26C7A3C}"/>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4DD28BE9-3417-422C-BC93-D9EB928DE75A}"/>
              </a:ext>
            </a:extLst>
          </p:cNvPr>
          <p:cNvSpPr>
            <a:spLocks noGrp="1"/>
          </p:cNvSpPr>
          <p:nvPr>
            <p:ph sz="half" idx="2"/>
          </p:nvPr>
        </p:nvSpPr>
        <p:spPr>
          <a:xfrm>
            <a:off x="457199" y="1631156"/>
            <a:ext cx="5429667" cy="2963466"/>
          </a:xfrm>
        </p:spPr>
        <p:txBody>
          <a:bodyPr/>
          <a:lstStyle/>
          <a:p>
            <a:r>
              <a:rPr lang="en-US" sz="2800" b="1" i="1" dirty="0">
                <a:solidFill>
                  <a:srgbClr val="FFC000"/>
                </a:solidFill>
                <a:effectLst>
                  <a:outerShdw blurRad="38100" dist="38100" dir="2700000" algn="tl">
                    <a:srgbClr val="000000">
                      <a:alpha val="43137"/>
                    </a:srgbClr>
                  </a:outerShdw>
                </a:effectLst>
              </a:rPr>
              <a:t>Hebrews 11:7</a:t>
            </a:r>
            <a:r>
              <a:rPr lang="en-US" sz="2800" b="1" dirty="0">
                <a:solidFill>
                  <a:srgbClr val="FFC000"/>
                </a:solidFill>
                <a:effectLst>
                  <a:outerShdw blurRad="38100" dist="38100" dir="2700000" algn="tl">
                    <a:srgbClr val="000000">
                      <a:alpha val="43137"/>
                    </a:srgbClr>
                  </a:outerShdw>
                </a:effectLst>
              </a:rPr>
              <a:t>  </a:t>
            </a:r>
            <a:r>
              <a:rPr lang="en-US" sz="2800" i="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By faith Noah … prepared an ark for the saving of his </a:t>
            </a:r>
            <a:r>
              <a:rPr lang="en-US" sz="2800" i="1" u="sng" dirty="0">
                <a:solidFill>
                  <a:srgbClr val="FF9900"/>
                </a:solidFill>
                <a:effectLst>
                  <a:outerShdw blurRad="38100" dist="38100" dir="2700000" algn="tl">
                    <a:srgbClr val="000000">
                      <a:alpha val="43137"/>
                    </a:srgbClr>
                  </a:outerShdw>
                </a:effectLst>
              </a:rPr>
              <a:t>household</a:t>
            </a:r>
            <a:r>
              <a:rPr lang="en-US" sz="2800" i="1" dirty="0">
                <a:effectLst>
                  <a:outerShdw blurRad="38100" dist="38100" dir="2700000" algn="tl">
                    <a:srgbClr val="000000">
                      <a:alpha val="43137"/>
                    </a:srgbClr>
                  </a:outerShdw>
                </a:effectLst>
              </a:rPr>
              <a:t>, ….</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6AFD12E5-A06C-4AD4-853D-C57B4FBE2E37}"/>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D9F1F8E6-0D89-47F2-8F6D-4040E8174FF1}"/>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17409601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69D9EE-B099-49E7-96BB-A78B91FEA9DC}"/>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16.  Since there are many faithful Christians in other churches and since God has only one true remnant, what will happen to these sincere Christians?</a:t>
            </a:r>
            <a:br>
              <a:rPr lang="en-US" dirty="0">
                <a:effectLst/>
              </a:rPr>
            </a:br>
            <a:endParaRPr lang="en-US" dirty="0"/>
          </a:p>
        </p:txBody>
      </p:sp>
      <p:sp>
        <p:nvSpPr>
          <p:cNvPr id="3" name="Text Placeholder 2">
            <a:extLst>
              <a:ext uri="{FF2B5EF4-FFF2-40B4-BE49-F238E27FC236}">
                <a16:creationId xmlns:a16="http://schemas.microsoft.com/office/drawing/2014/main" id="{BB7C10B0-9890-4E5E-BAAA-E267A6B5836C}"/>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0A64BDEF-091E-454B-AB6E-839C90934191}"/>
              </a:ext>
            </a:extLst>
          </p:cNvPr>
          <p:cNvSpPr>
            <a:spLocks noGrp="1"/>
          </p:cNvSpPr>
          <p:nvPr>
            <p:ph sz="half" idx="2"/>
          </p:nvPr>
        </p:nvSpPr>
        <p:spPr>
          <a:xfrm>
            <a:off x="457200" y="1631156"/>
            <a:ext cx="6851326" cy="3512344"/>
          </a:xfrm>
        </p:spPr>
        <p:txBody>
          <a:bodyPr>
            <a:normAutofit/>
          </a:bodyPr>
          <a:lstStyle/>
          <a:p>
            <a:r>
              <a:rPr lang="en-US" sz="2800" b="1" i="1" dirty="0">
                <a:solidFill>
                  <a:srgbClr val="FFC000"/>
                </a:solidFill>
              </a:rPr>
              <a:t>John 10:16</a:t>
            </a:r>
            <a:r>
              <a:rPr lang="en-US" sz="2800" b="1" dirty="0">
                <a:solidFill>
                  <a:srgbClr val="FFC000"/>
                </a:solidFill>
              </a:rPr>
              <a:t>   </a:t>
            </a:r>
            <a:r>
              <a:rPr lang="en-US" sz="2800" i="1" dirty="0"/>
              <a:t>And other sheep I have which are not of this fold; them also I must bring, and they will hear </a:t>
            </a:r>
            <a:r>
              <a:rPr lang="en-US" sz="2800" i="1" u="sng" dirty="0">
                <a:solidFill>
                  <a:srgbClr val="FF9900"/>
                </a:solidFill>
              </a:rPr>
              <a:t>My voice</a:t>
            </a:r>
            <a:r>
              <a:rPr lang="en-US" sz="2800" i="1" dirty="0"/>
              <a:t>; and there will be one flock and one shepherd.</a:t>
            </a:r>
            <a:endParaRPr lang="en-US" sz="2800" dirty="0"/>
          </a:p>
          <a:p>
            <a:endParaRPr lang="en-US" dirty="0"/>
          </a:p>
        </p:txBody>
      </p:sp>
      <p:sp>
        <p:nvSpPr>
          <p:cNvPr id="5" name="Text Placeholder 4">
            <a:extLst>
              <a:ext uri="{FF2B5EF4-FFF2-40B4-BE49-F238E27FC236}">
                <a16:creationId xmlns:a16="http://schemas.microsoft.com/office/drawing/2014/main" id="{C063DEDD-5568-4F1D-8DF5-08D3E8EBBD8B}"/>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83662821-7EA8-41B6-9EC6-8522264AA3E1}"/>
              </a:ext>
            </a:extLst>
          </p:cNvPr>
          <p:cNvSpPr>
            <a:spLocks noGrp="1"/>
          </p:cNvSpPr>
          <p:nvPr>
            <p:ph sz="quarter" idx="4"/>
          </p:nvPr>
        </p:nvSpPr>
        <p:spPr>
          <a:xfrm>
            <a:off x="7121641" y="1631156"/>
            <a:ext cx="1565160" cy="2963466"/>
          </a:xfrm>
        </p:spPr>
        <p:txBody>
          <a:bodyPr>
            <a:normAutofit/>
          </a:bodyPr>
          <a:lstStyle/>
          <a:p>
            <a:endParaRPr lang="en-US" dirty="0"/>
          </a:p>
        </p:txBody>
      </p:sp>
    </p:spTree>
    <p:extLst>
      <p:ext uri="{BB962C8B-B14F-4D97-AF65-F5344CB8AC3E}">
        <p14:creationId xmlns:p14="http://schemas.microsoft.com/office/powerpoint/2010/main" val="170841285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0D3E91-2A69-465F-8318-8C27952292E0}"/>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667FEF70-F4C2-4D21-8887-5F3FFCA9CB52}"/>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F4316A3E-C055-41E9-A373-8E76D9CDE82D}"/>
              </a:ext>
            </a:extLst>
          </p:cNvPr>
          <p:cNvSpPr>
            <a:spLocks noGrp="1"/>
          </p:cNvSpPr>
          <p:nvPr>
            <p:ph sz="half" idx="2"/>
          </p:nvPr>
        </p:nvSpPr>
        <p:spPr>
          <a:xfrm>
            <a:off x="457199" y="1151335"/>
            <a:ext cx="5516435" cy="3443287"/>
          </a:xfrm>
        </p:spPr>
        <p:txBody>
          <a:bodyPr>
            <a:normAutofit/>
          </a:bodyPr>
          <a:lstStyle/>
          <a:p>
            <a:r>
              <a:rPr lang="en-US" sz="2800" b="1" i="1" dirty="0">
                <a:solidFill>
                  <a:srgbClr val="FFC000"/>
                </a:solidFill>
                <a:effectLst>
                  <a:outerShdw blurRad="38100" dist="38100" dir="2700000" algn="tl">
                    <a:srgbClr val="000000">
                      <a:alpha val="43137"/>
                    </a:srgbClr>
                  </a:outerShdw>
                </a:effectLst>
              </a:rPr>
              <a:t>Revelation 18:2, 4</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he cried mightily with a loud voice, saying, "Babylon the great is fallen, is fallen, … And I heard another voice from heaven saying, "Come out of her, </a:t>
            </a:r>
            <a:r>
              <a:rPr lang="en-US" sz="2800" i="1" u="sng" dirty="0">
                <a:solidFill>
                  <a:srgbClr val="FF9900"/>
                </a:solidFill>
                <a:effectLst>
                  <a:outerShdw blurRad="38100" dist="38100" dir="2700000" algn="tl">
                    <a:srgbClr val="000000">
                      <a:alpha val="43137"/>
                    </a:srgbClr>
                  </a:outerShdw>
                </a:effectLst>
              </a:rPr>
              <a:t>my people</a:t>
            </a:r>
            <a:r>
              <a:rPr lang="en-US" sz="2800" i="1" dirty="0">
                <a:effectLst>
                  <a:outerShdw blurRad="38100" dist="38100" dir="2700000" algn="tl">
                    <a:srgbClr val="000000">
                      <a:alpha val="43137"/>
                    </a:srgbClr>
                  </a:outerShdw>
                </a:effectLst>
              </a:rPr>
              <a:t>, lest you share in her sins, and lest you receive of her plagues.”</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ED5F9205-E2E1-459A-B9D9-84694C72E7B6}"/>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D02B15B1-3CCC-49F3-B61C-9539A27CFEB1}"/>
              </a:ext>
            </a:extLst>
          </p:cNvPr>
          <p:cNvSpPr>
            <a:spLocks noGrp="1"/>
          </p:cNvSpPr>
          <p:nvPr>
            <p:ph sz="quarter" idx="4"/>
          </p:nvPr>
        </p:nvSpPr>
        <p:spPr>
          <a:xfrm>
            <a:off x="7468712" y="1631156"/>
            <a:ext cx="1218089" cy="2963466"/>
          </a:xfrm>
        </p:spPr>
        <p:txBody>
          <a:bodyPr>
            <a:normAutofit/>
          </a:bodyPr>
          <a:lstStyle/>
          <a:p>
            <a:endParaRPr lang="en-US" dirty="0"/>
          </a:p>
        </p:txBody>
      </p:sp>
    </p:spTree>
    <p:extLst>
      <p:ext uri="{BB962C8B-B14F-4D97-AF65-F5344CB8AC3E}">
        <p14:creationId xmlns:p14="http://schemas.microsoft.com/office/powerpoint/2010/main" val="14285501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6113F7-F2F2-4F09-8029-F117C13200E9}"/>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F1887374-E560-4965-BD98-000F7C9D3BD6}"/>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6DC6FD5F-72BD-4662-B901-F2FD8D5F8003}"/>
              </a:ext>
            </a:extLst>
          </p:cNvPr>
          <p:cNvSpPr>
            <a:spLocks noGrp="1"/>
          </p:cNvSpPr>
          <p:nvPr>
            <p:ph sz="half" idx="2"/>
          </p:nvPr>
        </p:nvSpPr>
        <p:spPr>
          <a:xfrm>
            <a:off x="457199" y="205980"/>
            <a:ext cx="6497581" cy="4873278"/>
          </a:xfrm>
        </p:spPr>
        <p:txBody>
          <a:bodyPr>
            <a:normAutofit lnSpcReduction="10000"/>
          </a:bodyPr>
          <a:lstStyle/>
          <a:p>
            <a:r>
              <a:rPr lang="en-US" sz="2800" b="1" i="1" dirty="0">
                <a:solidFill>
                  <a:srgbClr val="FF9900"/>
                </a:solidFill>
                <a:effectLst>
                  <a:outerShdw blurRad="38100" dist="38100" dir="2700000" algn="tl">
                    <a:srgbClr val="000000">
                      <a:alpha val="43137"/>
                    </a:srgbClr>
                  </a:outerShdw>
                </a:effectLst>
              </a:rPr>
              <a:t>Jesus invites all people to follow the truth of His word, to enter into a knowledgeable and dynamic love relationship with Him that will enable them to keep the commandments of God through the power of the indwelling Christ.  He invites all to become a part of the remnant people of Bible prophecy who are extending this final warning message into all the world.  Jesus is calling you today to enter the safety of His great end-time church.  Will you respond now to His call?</a:t>
            </a:r>
            <a:endParaRPr lang="en-US" sz="2800" dirty="0">
              <a:solidFill>
                <a:srgbClr val="FF9900"/>
              </a:solidFill>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52BED054-451E-490E-9170-0A1365F66D49}"/>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4C2D19CA-3C3F-4C75-9C48-810742C6004B}"/>
              </a:ext>
            </a:extLst>
          </p:cNvPr>
          <p:cNvSpPr>
            <a:spLocks noGrp="1"/>
          </p:cNvSpPr>
          <p:nvPr>
            <p:ph sz="quarter" idx="4"/>
          </p:nvPr>
        </p:nvSpPr>
        <p:spPr/>
        <p:txBody>
          <a:bodyPr>
            <a:normAutofit lnSpcReduction="10000"/>
          </a:bodyPr>
          <a:lstStyle/>
          <a:p>
            <a:endParaRPr lang="en-US"/>
          </a:p>
        </p:txBody>
      </p:sp>
    </p:spTree>
    <p:extLst>
      <p:ext uri="{BB962C8B-B14F-4D97-AF65-F5344CB8AC3E}">
        <p14:creationId xmlns:p14="http://schemas.microsoft.com/office/powerpoint/2010/main" val="24559670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F7A4AB-4311-400F-B6AD-B2024D8754D2}"/>
              </a:ext>
            </a:extLst>
          </p:cNvPr>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rPr>
              <a:t>1.  What does a woman symbolize in Bible prophecy?</a:t>
            </a:r>
            <a:br>
              <a:rPr lang="en-US" dirty="0">
                <a:effectLst/>
              </a:rPr>
            </a:br>
            <a:endParaRPr lang="en-US" dirty="0"/>
          </a:p>
        </p:txBody>
      </p:sp>
      <p:sp>
        <p:nvSpPr>
          <p:cNvPr id="3" name="Text Placeholder 2">
            <a:extLst>
              <a:ext uri="{FF2B5EF4-FFF2-40B4-BE49-F238E27FC236}">
                <a16:creationId xmlns:a16="http://schemas.microsoft.com/office/drawing/2014/main" id="{C5BC4902-B82A-492C-B5B4-31DBD29CC9B6}"/>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1D65D8CA-9A79-49D1-95CE-BE4097D55840}"/>
              </a:ext>
            </a:extLst>
          </p:cNvPr>
          <p:cNvSpPr>
            <a:spLocks noGrp="1"/>
          </p:cNvSpPr>
          <p:nvPr>
            <p:ph sz="half" idx="2"/>
          </p:nvPr>
        </p:nvSpPr>
        <p:spPr>
          <a:xfrm>
            <a:off x="457199" y="1631156"/>
            <a:ext cx="5369597" cy="2963466"/>
          </a:xfrm>
        </p:spPr>
        <p:txBody>
          <a:bodyPr/>
          <a:lstStyle/>
          <a:p>
            <a:r>
              <a:rPr lang="en-US" sz="2800" b="1" i="1" dirty="0">
                <a:solidFill>
                  <a:srgbClr val="FFC000"/>
                </a:solidFill>
                <a:effectLst>
                  <a:outerShdw blurRad="38100" dist="38100" dir="2700000" algn="tl">
                    <a:srgbClr val="000000">
                      <a:alpha val="43137"/>
                    </a:srgbClr>
                  </a:outerShdw>
                </a:effectLst>
              </a:rPr>
              <a:t>Jeremiah 6:2 </a:t>
            </a:r>
            <a:r>
              <a:rPr lang="en-US" sz="2800" i="1" dirty="0">
                <a:effectLst>
                  <a:outerShdw blurRad="38100" dist="38100" dir="2700000" algn="tl">
                    <a:srgbClr val="000000">
                      <a:alpha val="43137"/>
                    </a:srgbClr>
                  </a:outerShdw>
                </a:effectLst>
              </a:rPr>
              <a:t>I have likened the daughter of Zion to </a:t>
            </a:r>
            <a:r>
              <a:rPr lang="en-US" sz="2800" i="1">
                <a:effectLst>
                  <a:outerShdw blurRad="38100" dist="38100" dir="2700000" algn="tl">
                    <a:srgbClr val="000000">
                      <a:alpha val="43137"/>
                    </a:srgbClr>
                  </a:outerShdw>
                </a:effectLst>
              </a:rPr>
              <a:t>a lovely </a:t>
            </a:r>
            <a:r>
              <a:rPr lang="en-US" sz="2800" i="1" dirty="0">
                <a:effectLst>
                  <a:outerShdw blurRad="38100" dist="38100" dir="2700000" algn="tl">
                    <a:srgbClr val="000000">
                      <a:alpha val="43137"/>
                    </a:srgbClr>
                  </a:outerShdw>
                </a:effectLst>
              </a:rPr>
              <a:t>and delicate </a:t>
            </a:r>
            <a:r>
              <a:rPr lang="en-US" sz="2800" i="1" u="sng" dirty="0">
                <a:solidFill>
                  <a:srgbClr val="FF9900"/>
                </a:solidFill>
                <a:effectLst>
                  <a:outerShdw blurRad="38100" dist="38100" dir="2700000" algn="tl">
                    <a:srgbClr val="000000">
                      <a:alpha val="43137"/>
                    </a:srgbClr>
                  </a:outerShdw>
                </a:effectLst>
              </a:rPr>
              <a:t>woman</a:t>
            </a:r>
            <a:r>
              <a:rPr lang="en-US" sz="2800" i="1" dirty="0">
                <a:effectLst>
                  <a:outerShdw blurRad="38100" dist="38100" dir="2700000" algn="tl">
                    <a:srgbClr val="000000">
                      <a:alpha val="43137"/>
                    </a:srgbClr>
                  </a:outerShdw>
                </a:effectLst>
              </a:rPr>
              <a:t>.</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710C91A1-E55F-4086-9171-947C9E1BF623}"/>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34E98493-9271-4353-A34B-08D9566B2BCC}"/>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34614707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38B030-EB23-4FAB-88EA-E78E9456EC26}"/>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2.  How does Revelation picture God's true church?</a:t>
            </a:r>
            <a:br>
              <a:rPr lang="en-US" dirty="0">
                <a:effectLst/>
              </a:rPr>
            </a:br>
            <a:endParaRPr lang="en-US" dirty="0"/>
          </a:p>
        </p:txBody>
      </p:sp>
      <p:sp>
        <p:nvSpPr>
          <p:cNvPr id="3" name="Text Placeholder 2">
            <a:extLst>
              <a:ext uri="{FF2B5EF4-FFF2-40B4-BE49-F238E27FC236}">
                <a16:creationId xmlns:a16="http://schemas.microsoft.com/office/drawing/2014/main" id="{5B1E9DA2-7FA7-43E1-A269-DFA856C5EF4B}"/>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2E0865EA-3C52-403F-BF68-3880C8CACE33}"/>
              </a:ext>
            </a:extLst>
          </p:cNvPr>
          <p:cNvSpPr>
            <a:spLocks noGrp="1"/>
          </p:cNvSpPr>
          <p:nvPr>
            <p:ph sz="half" idx="2"/>
          </p:nvPr>
        </p:nvSpPr>
        <p:spPr>
          <a:xfrm>
            <a:off x="457199" y="1151335"/>
            <a:ext cx="6304021" cy="3992165"/>
          </a:xfrm>
        </p:spPr>
        <p:txBody>
          <a:bodyPr>
            <a:normAutofit/>
          </a:bodyPr>
          <a:lstStyle/>
          <a:p>
            <a:r>
              <a:rPr lang="en-US" sz="2800" b="1" i="1" dirty="0">
                <a:solidFill>
                  <a:srgbClr val="FFC000"/>
                </a:solidFill>
                <a:effectLst>
                  <a:outerShdw blurRad="38100" dist="38100" dir="2700000" algn="tl">
                    <a:srgbClr val="000000">
                      <a:alpha val="43137"/>
                    </a:srgbClr>
                  </a:outerShdw>
                </a:effectLst>
              </a:rPr>
              <a:t>Revelation 12:1, 2, 5</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Now a great sign appeared in heaven: a </a:t>
            </a:r>
            <a:r>
              <a:rPr lang="en-US" sz="2800" i="1" u="sng" dirty="0">
                <a:solidFill>
                  <a:srgbClr val="FF9900"/>
                </a:solidFill>
                <a:effectLst>
                  <a:outerShdw blurRad="38100" dist="38100" dir="2700000" algn="tl">
                    <a:srgbClr val="000000">
                      <a:alpha val="43137"/>
                    </a:srgbClr>
                  </a:outerShdw>
                </a:effectLst>
              </a:rPr>
              <a:t>woman</a:t>
            </a:r>
            <a:r>
              <a:rPr lang="en-US" sz="2800" i="1" dirty="0">
                <a:effectLst>
                  <a:outerShdw blurRad="38100" dist="38100" dir="2700000" algn="tl">
                    <a:srgbClr val="000000">
                      <a:alpha val="43137"/>
                    </a:srgbClr>
                  </a:outerShdw>
                </a:effectLst>
              </a:rPr>
              <a:t> clothed with the sun, with the moon under her feet, and on her head a garland of twelve stars.   Then being with child, she cried out in labor and in pain to give birth. … She bore a male Child who was to rule all nations with a rod of iron.  And her Child was caught up to God and to His throne.”</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9C1FF337-D120-4672-B43C-F1A2725F3031}"/>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1560AC31-DEF5-4700-8B9F-AA7CF0598F3B}"/>
              </a:ext>
            </a:extLst>
          </p:cNvPr>
          <p:cNvSpPr>
            <a:spLocks noGrp="1"/>
          </p:cNvSpPr>
          <p:nvPr>
            <p:ph sz="quarter" idx="4"/>
          </p:nvPr>
        </p:nvSpPr>
        <p:spPr/>
        <p:txBody>
          <a:bodyPr>
            <a:normAutofit/>
          </a:bodyPr>
          <a:lstStyle/>
          <a:p>
            <a:endParaRPr lang="en-US"/>
          </a:p>
        </p:txBody>
      </p:sp>
    </p:spTree>
    <p:extLst>
      <p:ext uri="{BB962C8B-B14F-4D97-AF65-F5344CB8AC3E}">
        <p14:creationId xmlns:p14="http://schemas.microsoft.com/office/powerpoint/2010/main" val="10382694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48123F-EB5C-43CA-BF5F-ACB569162BF0}"/>
              </a:ext>
            </a:extLst>
          </p:cNvPr>
          <p:cNvSpPr>
            <a:spLocks noGrp="1"/>
          </p:cNvSpPr>
          <p:nvPr>
            <p:ph type="title"/>
          </p:nvPr>
        </p:nvSpPr>
        <p:spPr/>
        <p:txBody>
          <a:bodyPr>
            <a:normAutofit fontScale="90000"/>
          </a:bodyPr>
          <a:lstStyle/>
          <a:p>
            <a:pPr algn="l"/>
            <a:br>
              <a:rPr lang="en-US" sz="3100" dirty="0">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3.  Who is the "great red dragon," and what does he try to do?</a:t>
            </a:r>
            <a:br>
              <a:rPr lang="en-US" dirty="0">
                <a:effectLst/>
              </a:rPr>
            </a:br>
            <a:endParaRPr lang="en-US" dirty="0"/>
          </a:p>
        </p:txBody>
      </p:sp>
      <p:sp>
        <p:nvSpPr>
          <p:cNvPr id="3" name="Text Placeholder 2">
            <a:extLst>
              <a:ext uri="{FF2B5EF4-FFF2-40B4-BE49-F238E27FC236}">
                <a16:creationId xmlns:a16="http://schemas.microsoft.com/office/drawing/2014/main" id="{9B4E34E9-E3B3-405F-8BF5-1BF450047809}"/>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25784A36-24BC-4A7F-A5A4-179372629DFF}"/>
              </a:ext>
            </a:extLst>
          </p:cNvPr>
          <p:cNvSpPr>
            <a:spLocks noGrp="1"/>
          </p:cNvSpPr>
          <p:nvPr>
            <p:ph sz="half" idx="2"/>
          </p:nvPr>
        </p:nvSpPr>
        <p:spPr>
          <a:xfrm>
            <a:off x="457199" y="1631156"/>
            <a:ext cx="5756715" cy="2963466"/>
          </a:xfrm>
        </p:spPr>
        <p:txBody>
          <a:bodyPr>
            <a:normAutofit lnSpcReduction="10000"/>
          </a:bodyPr>
          <a:lstStyle/>
          <a:p>
            <a:r>
              <a:rPr lang="en-US" sz="2800" b="1" i="1" dirty="0">
                <a:solidFill>
                  <a:srgbClr val="FFC000"/>
                </a:solidFill>
                <a:effectLst>
                  <a:outerShdw blurRad="38100" dist="38100" dir="2700000" algn="tl">
                    <a:srgbClr val="000000">
                      <a:alpha val="43137"/>
                    </a:srgbClr>
                  </a:outerShdw>
                </a:effectLst>
              </a:rPr>
              <a:t>Revelation 12:9</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So the great dragon was cast out, that serpent of old, called the Devil and </a:t>
            </a:r>
            <a:r>
              <a:rPr lang="en-US" sz="2800" i="1" u="sng" dirty="0">
                <a:solidFill>
                  <a:srgbClr val="FF9900"/>
                </a:solidFill>
                <a:effectLst>
                  <a:outerShdw blurRad="38100" dist="38100" dir="2700000" algn="tl">
                    <a:srgbClr val="000000">
                      <a:alpha val="43137"/>
                    </a:srgbClr>
                  </a:outerShdw>
                </a:effectLst>
              </a:rPr>
              <a:t>Satan</a:t>
            </a:r>
            <a:r>
              <a:rPr lang="en-US" sz="2800" i="1" dirty="0">
                <a:effectLst>
                  <a:outerShdw blurRad="38100" dist="38100" dir="2700000" algn="tl">
                    <a:srgbClr val="000000">
                      <a:alpha val="43137"/>
                    </a:srgbClr>
                  </a:outerShdw>
                </a:effectLst>
              </a:rPr>
              <a:t>,… . </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Revelation 12:4</a:t>
            </a:r>
            <a:r>
              <a:rPr lang="en-US" sz="2800" dirty="0">
                <a:solidFill>
                  <a:srgbClr val="FFC000"/>
                </a:solidFill>
                <a:effectLst>
                  <a:outerShdw blurRad="38100" dist="38100" dir="2700000" algn="tl">
                    <a:srgbClr val="000000">
                      <a:alpha val="43137"/>
                    </a:srgbClr>
                  </a:outerShdw>
                </a:effectLst>
              </a:rPr>
              <a:t>   </a:t>
            </a:r>
            <a:r>
              <a:rPr lang="en-US" sz="2800" dirty="0">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the </a:t>
            </a:r>
            <a:r>
              <a:rPr lang="en-US" sz="2800" i="1" u="sng" dirty="0">
                <a:solidFill>
                  <a:srgbClr val="FF9900"/>
                </a:solidFill>
                <a:effectLst>
                  <a:outerShdw blurRad="38100" dist="38100" dir="2700000" algn="tl">
                    <a:srgbClr val="000000">
                      <a:alpha val="43137"/>
                    </a:srgbClr>
                  </a:outerShdw>
                </a:effectLst>
              </a:rPr>
              <a:t>dragon</a:t>
            </a:r>
            <a:r>
              <a:rPr lang="en-US" sz="2800" i="1" dirty="0">
                <a:effectLst>
                  <a:outerShdw blurRad="38100" dist="38100" dir="2700000" algn="tl">
                    <a:srgbClr val="000000">
                      <a:alpha val="43137"/>
                    </a:srgbClr>
                  </a:outerShdw>
                </a:effectLst>
              </a:rPr>
              <a:t> stood before the </a:t>
            </a:r>
            <a:r>
              <a:rPr lang="en-US" sz="2800" i="1" u="sng" dirty="0">
                <a:solidFill>
                  <a:srgbClr val="FF9900"/>
                </a:solidFill>
                <a:effectLst>
                  <a:outerShdw blurRad="38100" dist="38100" dir="2700000" algn="tl">
                    <a:srgbClr val="000000">
                      <a:alpha val="43137"/>
                    </a:srgbClr>
                  </a:outerShdw>
                </a:effectLst>
              </a:rPr>
              <a:t>woman</a:t>
            </a:r>
            <a:r>
              <a:rPr lang="en-US" sz="2800" i="1" dirty="0">
                <a:effectLst>
                  <a:outerShdw blurRad="38100" dist="38100" dir="2700000" algn="tl">
                    <a:srgbClr val="000000">
                      <a:alpha val="43137"/>
                    </a:srgbClr>
                  </a:outerShdw>
                </a:effectLst>
              </a:rPr>
              <a:t> who was ready to give birth, to devour her Child as soon as it was born.</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AA4ED256-E404-447D-8A12-57398A4764B9}"/>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CD2277CA-9DB9-4D02-BEEE-8FCD880CAA4C}"/>
              </a:ext>
            </a:extLst>
          </p:cNvPr>
          <p:cNvSpPr>
            <a:spLocks noGrp="1"/>
          </p:cNvSpPr>
          <p:nvPr>
            <p:ph sz="quarter" idx="4"/>
          </p:nvPr>
        </p:nvSpPr>
        <p:spPr>
          <a:xfrm>
            <a:off x="6107124" y="1631156"/>
            <a:ext cx="2579677" cy="2963466"/>
          </a:xfrm>
        </p:spPr>
        <p:txBody>
          <a:bodyPr>
            <a:normAutofit lnSpcReduction="10000"/>
          </a:bodyPr>
          <a:lstStyle/>
          <a:p>
            <a:endParaRPr lang="en-US" dirty="0"/>
          </a:p>
        </p:txBody>
      </p:sp>
    </p:spTree>
    <p:extLst>
      <p:ext uri="{BB962C8B-B14F-4D97-AF65-F5344CB8AC3E}">
        <p14:creationId xmlns:p14="http://schemas.microsoft.com/office/powerpoint/2010/main" val="32783580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53B6F9-1EB4-4AA7-8D07-43A425565010}"/>
              </a:ext>
            </a:extLst>
          </p:cNvPr>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rPr>
              <a:t>4.  What happens after Satan fails to destroy Jesus?</a:t>
            </a:r>
            <a:br>
              <a:rPr lang="en-US" dirty="0">
                <a:effectLst/>
              </a:rPr>
            </a:br>
            <a:endParaRPr lang="en-US" dirty="0"/>
          </a:p>
        </p:txBody>
      </p:sp>
      <p:sp>
        <p:nvSpPr>
          <p:cNvPr id="3" name="Text Placeholder 2">
            <a:extLst>
              <a:ext uri="{FF2B5EF4-FFF2-40B4-BE49-F238E27FC236}">
                <a16:creationId xmlns:a16="http://schemas.microsoft.com/office/drawing/2014/main" id="{9F27EC8E-51D4-41D1-88F0-A6F09435095C}"/>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4C345FDF-3F87-425F-894B-A0327DE10DFD}"/>
              </a:ext>
            </a:extLst>
          </p:cNvPr>
          <p:cNvSpPr>
            <a:spLocks noGrp="1"/>
          </p:cNvSpPr>
          <p:nvPr>
            <p:ph sz="half" idx="2"/>
          </p:nvPr>
        </p:nvSpPr>
        <p:spPr>
          <a:xfrm>
            <a:off x="457199" y="1631156"/>
            <a:ext cx="5422993" cy="2963466"/>
          </a:xfrm>
        </p:spPr>
        <p:txBody>
          <a:bodyPr/>
          <a:lstStyle/>
          <a:p>
            <a:r>
              <a:rPr lang="en-US" sz="2800" b="1" i="1" dirty="0">
                <a:solidFill>
                  <a:srgbClr val="FFC000"/>
                </a:solidFill>
                <a:effectLst>
                  <a:outerShdw blurRad="38100" dist="38100" dir="2700000" algn="tl">
                    <a:srgbClr val="000000">
                      <a:alpha val="43137"/>
                    </a:srgbClr>
                  </a:outerShdw>
                </a:effectLst>
              </a:rPr>
              <a:t>Revelation 12:5</a:t>
            </a:r>
            <a:r>
              <a:rPr lang="en-US" sz="2800" b="1" dirty="0">
                <a:solidFill>
                  <a:srgbClr val="FFC000"/>
                </a:solidFill>
                <a:effectLst>
                  <a:outerShdw blurRad="38100" dist="38100" dir="2700000" algn="tl">
                    <a:srgbClr val="000000">
                      <a:alpha val="43137"/>
                    </a:srgbClr>
                  </a:outerShdw>
                </a:effectLst>
              </a:rPr>
              <a:t> </a:t>
            </a:r>
            <a:r>
              <a:rPr lang="en-US" sz="2800" i="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 And her Child was </a:t>
            </a:r>
            <a:r>
              <a:rPr lang="en-US" sz="2800" i="1" u="sng" dirty="0">
                <a:solidFill>
                  <a:srgbClr val="FF9900"/>
                </a:solidFill>
                <a:effectLst>
                  <a:outerShdw blurRad="38100" dist="38100" dir="2700000" algn="tl">
                    <a:srgbClr val="000000">
                      <a:alpha val="43137"/>
                    </a:srgbClr>
                  </a:outerShdw>
                </a:effectLst>
              </a:rPr>
              <a:t>caught up</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to God and His throne.</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E12C0345-82D6-42E1-B287-0E528463A702}"/>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7B281259-99B3-42CB-B229-7EE7BC1F0DE9}"/>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40439684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738E80-F906-4F97-B54C-28DAB53B93C3}"/>
              </a:ext>
            </a:extLst>
          </p:cNvPr>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rPr>
              <a:t>5.  After Jesus was caught up to heaven, what did Satan do to the church?</a:t>
            </a:r>
            <a:br>
              <a:rPr lang="en-US" dirty="0">
                <a:effectLst/>
              </a:rPr>
            </a:br>
            <a:endParaRPr lang="en-US" dirty="0"/>
          </a:p>
        </p:txBody>
      </p:sp>
      <p:sp>
        <p:nvSpPr>
          <p:cNvPr id="3" name="Text Placeholder 2">
            <a:extLst>
              <a:ext uri="{FF2B5EF4-FFF2-40B4-BE49-F238E27FC236}">
                <a16:creationId xmlns:a16="http://schemas.microsoft.com/office/drawing/2014/main" id="{CCD113B4-9853-49DD-A283-A79E9B791ABE}"/>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44838BDC-F5B3-4191-B024-833251CB10C2}"/>
              </a:ext>
            </a:extLst>
          </p:cNvPr>
          <p:cNvSpPr>
            <a:spLocks noGrp="1"/>
          </p:cNvSpPr>
          <p:nvPr>
            <p:ph sz="half" idx="2"/>
          </p:nvPr>
        </p:nvSpPr>
        <p:spPr>
          <a:xfrm>
            <a:off x="457199" y="1631156"/>
            <a:ext cx="5489737" cy="2963466"/>
          </a:xfrm>
        </p:spPr>
        <p:txBody>
          <a:bodyPr/>
          <a:lstStyle/>
          <a:p>
            <a:r>
              <a:rPr lang="en-US" sz="2800" b="1" i="1" dirty="0">
                <a:solidFill>
                  <a:srgbClr val="FFC000"/>
                </a:solidFill>
                <a:effectLst>
                  <a:outerShdw blurRad="38100" dist="38100" dir="2700000" algn="tl">
                    <a:srgbClr val="000000">
                      <a:alpha val="43137"/>
                    </a:srgbClr>
                  </a:outerShdw>
                </a:effectLst>
              </a:rPr>
              <a:t>Revelation 12:13</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Now when the dragon saw that he had been cast to the earth, he </a:t>
            </a:r>
            <a:r>
              <a:rPr lang="en-US" sz="2800" i="1" u="sng" dirty="0">
                <a:solidFill>
                  <a:srgbClr val="FF9900"/>
                </a:solidFill>
                <a:effectLst>
                  <a:outerShdw blurRad="38100" dist="38100" dir="2700000" algn="tl">
                    <a:srgbClr val="000000">
                      <a:alpha val="43137"/>
                    </a:srgbClr>
                  </a:outerShdw>
                </a:effectLst>
              </a:rPr>
              <a:t>persecuted</a:t>
            </a:r>
            <a:r>
              <a:rPr lang="en-US" sz="2800" i="1" dirty="0">
                <a:effectLst>
                  <a:outerShdw blurRad="38100" dist="38100" dir="2700000" algn="tl">
                    <a:srgbClr val="000000">
                      <a:alpha val="43137"/>
                    </a:srgbClr>
                  </a:outerShdw>
                </a:effectLst>
              </a:rPr>
              <a:t> the woman who gave birth to the male Child.</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9A907114-72D4-4C13-BD90-C45B08987527}"/>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6F9C4034-389B-448E-926B-629851A876F4}"/>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199139816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58A75-A5E8-41FE-87B1-1590281B32C1}"/>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6.  Where did the woman go during this period of persecution?  How long did it last?</a:t>
            </a:r>
            <a:br>
              <a:rPr lang="en-US" dirty="0">
                <a:effectLst/>
              </a:rPr>
            </a:br>
            <a:endParaRPr lang="en-US" dirty="0"/>
          </a:p>
        </p:txBody>
      </p:sp>
      <p:sp>
        <p:nvSpPr>
          <p:cNvPr id="3" name="Text Placeholder 2">
            <a:extLst>
              <a:ext uri="{FF2B5EF4-FFF2-40B4-BE49-F238E27FC236}">
                <a16:creationId xmlns:a16="http://schemas.microsoft.com/office/drawing/2014/main" id="{7504ACC4-2B74-4D47-A51D-2D1BA533C1A8}"/>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C800774D-E8F9-4DDB-9114-B0531B6ADC33}"/>
              </a:ext>
            </a:extLst>
          </p:cNvPr>
          <p:cNvSpPr>
            <a:spLocks noGrp="1"/>
          </p:cNvSpPr>
          <p:nvPr>
            <p:ph sz="half" idx="2"/>
          </p:nvPr>
        </p:nvSpPr>
        <p:spPr>
          <a:xfrm>
            <a:off x="457200" y="1631156"/>
            <a:ext cx="5382946" cy="2963466"/>
          </a:xfrm>
        </p:spPr>
        <p:txBody>
          <a:bodyPr/>
          <a:lstStyle/>
          <a:p>
            <a:r>
              <a:rPr lang="en-US" sz="2800" b="1" i="1" dirty="0">
                <a:solidFill>
                  <a:srgbClr val="FFC000"/>
                </a:solidFill>
                <a:effectLst>
                  <a:outerShdw blurRad="38100" dist="38100" dir="2700000" algn="tl">
                    <a:srgbClr val="000000">
                      <a:alpha val="43137"/>
                    </a:srgbClr>
                  </a:outerShdw>
                </a:effectLst>
              </a:rPr>
              <a:t>Revelation 12:6</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Then the woman fled into the </a:t>
            </a:r>
            <a:r>
              <a:rPr lang="en-US" sz="2800" i="1" u="sng" dirty="0">
                <a:solidFill>
                  <a:srgbClr val="FF9900"/>
                </a:solidFill>
                <a:effectLst>
                  <a:outerShdw blurRad="38100" dist="38100" dir="2700000" algn="tl">
                    <a:srgbClr val="000000">
                      <a:alpha val="43137"/>
                    </a:srgbClr>
                  </a:outerShdw>
                </a:effectLst>
              </a:rPr>
              <a:t>wilderness</a:t>
            </a:r>
            <a:r>
              <a:rPr lang="en-US" sz="2800" i="1" dirty="0">
                <a:effectLst>
                  <a:outerShdw blurRad="38100" dist="38100" dir="2700000" algn="tl">
                    <a:srgbClr val="000000">
                      <a:alpha val="43137"/>
                    </a:srgbClr>
                  </a:outerShdw>
                </a:effectLst>
              </a:rPr>
              <a:t>, where she has a place prepared by God, that they should feed her there one thousand two hundred and sixty days.</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74ADAD57-B781-440F-B1D0-91FF16C3D892}"/>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0001E59E-EA47-4F24-B0EA-5D3FB0C556AB}"/>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20351044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9D4F5F-B0C6-4820-AB6D-5880F512A60C}"/>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7.  What are two other identifying marks of God's true church?</a:t>
            </a:r>
            <a:br>
              <a:rPr lang="en-US" dirty="0">
                <a:effectLst/>
              </a:rPr>
            </a:br>
            <a:endParaRPr lang="en-US" dirty="0"/>
          </a:p>
        </p:txBody>
      </p:sp>
      <p:sp>
        <p:nvSpPr>
          <p:cNvPr id="3" name="Text Placeholder 2">
            <a:extLst>
              <a:ext uri="{FF2B5EF4-FFF2-40B4-BE49-F238E27FC236}">
                <a16:creationId xmlns:a16="http://schemas.microsoft.com/office/drawing/2014/main" id="{225E9E45-C7D3-4AC2-9B29-B54D9BCCF824}"/>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E4B9A888-374C-4635-9A36-1731B089293A}"/>
              </a:ext>
            </a:extLst>
          </p:cNvPr>
          <p:cNvSpPr>
            <a:spLocks noGrp="1"/>
          </p:cNvSpPr>
          <p:nvPr>
            <p:ph sz="half" idx="2"/>
          </p:nvPr>
        </p:nvSpPr>
        <p:spPr>
          <a:xfrm>
            <a:off x="457200" y="1631156"/>
            <a:ext cx="5409644" cy="2963466"/>
          </a:xfrm>
        </p:spPr>
        <p:txBody>
          <a:bodyPr>
            <a:normAutofit/>
          </a:bodyPr>
          <a:lstStyle/>
          <a:p>
            <a:r>
              <a:rPr lang="en-US" sz="2800" b="1" i="1" dirty="0">
                <a:solidFill>
                  <a:srgbClr val="FFC000"/>
                </a:solidFill>
                <a:effectLst>
                  <a:outerShdw blurRad="38100" dist="38100" dir="2700000" algn="tl">
                    <a:srgbClr val="000000">
                      <a:alpha val="43137"/>
                    </a:srgbClr>
                  </a:outerShdw>
                </a:effectLst>
              </a:rPr>
              <a:t>Revelation 12:17</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the dragon was enraged with the woman, and he went to make war with the rest of her offspring, who </a:t>
            </a:r>
            <a:r>
              <a:rPr lang="en-US" sz="2800" i="1" u="sng" dirty="0">
                <a:solidFill>
                  <a:srgbClr val="FF9900"/>
                </a:solidFill>
                <a:effectLst>
                  <a:outerShdw blurRad="38100" dist="38100" dir="2700000" algn="tl">
                    <a:srgbClr val="000000">
                      <a:alpha val="43137"/>
                    </a:srgbClr>
                  </a:outerShdw>
                </a:effectLst>
              </a:rPr>
              <a:t>keep</a:t>
            </a:r>
            <a:r>
              <a:rPr lang="en-US" sz="2800" i="1" dirty="0">
                <a:effectLst>
                  <a:outerShdw blurRad="38100" dist="38100" dir="2700000" algn="tl">
                    <a:srgbClr val="000000">
                      <a:alpha val="43137"/>
                    </a:srgbClr>
                  </a:outerShdw>
                </a:effectLst>
              </a:rPr>
              <a:t> the commandments of God and have the </a:t>
            </a:r>
            <a:r>
              <a:rPr lang="en-US" sz="2800" i="1" u="sng" dirty="0">
                <a:solidFill>
                  <a:srgbClr val="FF9900"/>
                </a:solidFill>
                <a:effectLst>
                  <a:outerShdw blurRad="38100" dist="38100" dir="2700000" algn="tl">
                    <a:srgbClr val="000000">
                      <a:alpha val="43137"/>
                    </a:srgbClr>
                  </a:outerShdw>
                </a:effectLst>
              </a:rPr>
              <a:t>testimony</a:t>
            </a:r>
            <a:r>
              <a:rPr lang="en-US" sz="2800" i="1" dirty="0">
                <a:effectLst>
                  <a:outerShdw blurRad="38100" dist="38100" dir="2700000" algn="tl">
                    <a:srgbClr val="000000">
                      <a:alpha val="43137"/>
                    </a:srgbClr>
                  </a:outerShdw>
                </a:effectLst>
              </a:rPr>
              <a:t> of Jesus Christ.</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CECCD209-7FFE-4E14-AECF-0C6D2ED2D0D7}"/>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4E68A24A-FD0C-43E4-8501-43DCCBD80D66}"/>
              </a:ext>
            </a:extLst>
          </p:cNvPr>
          <p:cNvSpPr>
            <a:spLocks noGrp="1"/>
          </p:cNvSpPr>
          <p:nvPr>
            <p:ph sz="quarter" idx="4"/>
          </p:nvPr>
        </p:nvSpPr>
        <p:spPr/>
        <p:txBody>
          <a:bodyPr>
            <a:normAutofit/>
          </a:bodyPr>
          <a:lstStyle/>
          <a:p>
            <a:endParaRPr lang="en-US"/>
          </a:p>
        </p:txBody>
      </p:sp>
    </p:spTree>
    <p:extLst>
      <p:ext uri="{BB962C8B-B14F-4D97-AF65-F5344CB8AC3E}">
        <p14:creationId xmlns:p14="http://schemas.microsoft.com/office/powerpoint/2010/main" val="3958454126"/>
      </p:ext>
    </p:extLst>
  </p:cSld>
  <p:clrMapOvr>
    <a:masterClrMapping/>
  </p:clrMapOvr>
</p:sld>
</file>

<file path=ppt/theme/theme1.xml><?xml version="1.0" encoding="utf-8"?>
<a:theme xmlns:a="http://schemas.openxmlformats.org/drawingml/2006/main" name="Unlocking the Mysteries of the Sanctuary - Powerpoin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Unlocking the Mysteries of the Sanctuary - Powerpoint  Template</Template>
  <TotalTime>2653</TotalTime>
  <Words>1165</Words>
  <Application>Microsoft Office PowerPoint</Application>
  <PresentationFormat>On-screen Show (16:9)</PresentationFormat>
  <Paragraphs>52</Paragraphs>
  <Slides>23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23</vt:i4>
      </vt:variant>
    </vt:vector>
  </HeadingPairs>
  <TitlesOfParts>
    <vt:vector size="26" baseType="lpstr">
      <vt:lpstr>Arial</vt:lpstr>
      <vt:lpstr>Calibri</vt:lpstr>
      <vt:lpstr>Unlocking the Mysteries of the Sanctuary - Powerpoint  Template</vt:lpstr>
      <vt:lpstr>PowerPoint Presentation</vt:lpstr>
      <vt:lpstr>By Jorge Baute</vt:lpstr>
      <vt:lpstr> 1.  What does a woman symbolize in Bible prophecy? </vt:lpstr>
      <vt:lpstr> 2.  How does Revelation picture God's true church? </vt:lpstr>
      <vt:lpstr> 3.  Who is the "great red dragon," and what does he try to do? </vt:lpstr>
      <vt:lpstr> 4.  What happens after Satan fails to destroy Jesus? </vt:lpstr>
      <vt:lpstr> 5.  After Jesus was caught up to heaven, what did Satan do to the church? </vt:lpstr>
      <vt:lpstr> 6.  Where did the woman go during this period of persecution?  How long did it last? </vt:lpstr>
      <vt:lpstr> 7.  What are two other identifying marks of God's true church? </vt:lpstr>
      <vt:lpstr> 8.  How did Jesus say that we demonstrate our love for Him? </vt:lpstr>
      <vt:lpstr> 9.  What three angelic messages will God's end-time church be preaching? </vt:lpstr>
      <vt:lpstr>PowerPoint Presentation</vt:lpstr>
      <vt:lpstr>10.  To whom will God's church preach these messages?</vt:lpstr>
      <vt:lpstr> 11.  What specifications has God given in His Word to help us positively identify His end-time church? </vt:lpstr>
      <vt:lpstr>PowerPoint Presentation</vt:lpstr>
      <vt:lpstr>PowerPoint Presentation</vt:lpstr>
      <vt:lpstr>   12.  Jesus gives you these seven prophetic identification points and then says, "Go and find My church."  What does He promise regarding your search? </vt:lpstr>
      <vt:lpstr> 13.  How many church organizations in the world will fit these seven points? </vt:lpstr>
      <vt:lpstr> 14.  Once a person discovers God's true end-time church, is it necessary to become a member? </vt:lpstr>
      <vt:lpstr> 15.  How many ways of escape were there in Noah's day? </vt:lpstr>
      <vt:lpstr>  16.  Since there are many faithful Christians in other churches and since God has only one true remnant, what will happen to these sincere Christians?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Jorge</dc:creator>
  <cp:lastModifiedBy>Jorge</cp:lastModifiedBy>
  <cp:revision>35</cp:revision>
  <dcterms:created xsi:type="dcterms:W3CDTF">2018-11-16T04:48:47Z</dcterms:created>
  <dcterms:modified xsi:type="dcterms:W3CDTF">2022-07-15T19:25:09Z</dcterms:modified>
</cp:coreProperties>
</file>